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9"/>
  </p:notesMasterIdLst>
  <p:sldIdLst>
    <p:sldId id="256" r:id="rId2"/>
    <p:sldId id="318" r:id="rId3"/>
    <p:sldId id="319" r:id="rId4"/>
    <p:sldId id="299" r:id="rId5"/>
    <p:sldId id="301" r:id="rId6"/>
    <p:sldId id="300" r:id="rId7"/>
    <p:sldId id="302" r:id="rId8"/>
    <p:sldId id="303" r:id="rId9"/>
    <p:sldId id="304" r:id="rId10"/>
    <p:sldId id="305" r:id="rId11"/>
    <p:sldId id="306" r:id="rId12"/>
    <p:sldId id="294" r:id="rId13"/>
    <p:sldId id="307" r:id="rId14"/>
    <p:sldId id="308" r:id="rId15"/>
    <p:sldId id="310" r:id="rId16"/>
    <p:sldId id="324" r:id="rId17"/>
    <p:sldId id="291" r:id="rId18"/>
    <p:sldId id="297" r:id="rId19"/>
    <p:sldId id="311" r:id="rId20"/>
    <p:sldId id="314" r:id="rId21"/>
    <p:sldId id="315" r:id="rId22"/>
    <p:sldId id="316" r:id="rId23"/>
    <p:sldId id="317" r:id="rId24"/>
    <p:sldId id="322" r:id="rId25"/>
    <p:sldId id="262" r:id="rId26"/>
    <p:sldId id="323" r:id="rId27"/>
    <p:sldId id="321"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4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0" autoAdjust="0"/>
    <p:restoredTop sz="82690" autoAdjust="0"/>
  </p:normalViewPr>
  <p:slideViewPr>
    <p:cSldViewPr>
      <p:cViewPr varScale="1">
        <p:scale>
          <a:sx n="64" d="100"/>
          <a:sy n="64" d="100"/>
        </p:scale>
        <p:origin x="11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4D19C-E355-4063-8971-9E64C90C513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CEE5DD-6CC3-4171-B1F3-6AB53250F365}" type="pres">
      <dgm:prSet presAssocID="{3624D19C-E355-4063-8971-9E64C90C5133}" presName="linear" presStyleCnt="0">
        <dgm:presLayoutVars>
          <dgm:animLvl val="lvl"/>
          <dgm:resizeHandles val="exact"/>
        </dgm:presLayoutVars>
      </dgm:prSet>
      <dgm:spPr/>
    </dgm:pt>
  </dgm:ptLst>
  <dgm:cxnLst>
    <dgm:cxn modelId="{9EAFBAF5-07D4-49A9-A67B-90CF0B25E81B}" type="presOf" srcId="{3624D19C-E355-4063-8971-9E64C90C5133}" destId="{E9CEE5DD-6CC3-4171-B1F3-6AB53250F3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4D19C-E355-4063-8971-9E64C90C513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1FD565E-B2BA-413F-BA4F-5778CF383148}">
      <dgm:prSet/>
      <dgm:spPr/>
      <dgm:t>
        <a:bodyPr/>
        <a:lstStyle/>
        <a:p>
          <a:r>
            <a:rPr lang="en-US" b="1"/>
            <a:t>You are now sorting experts!</a:t>
          </a:r>
          <a:endParaRPr lang="en-US"/>
        </a:p>
      </dgm:t>
    </dgm:pt>
    <dgm:pt modelId="{5FCF349E-B806-4CFA-B76D-B24F261E21E1}" type="parTrans" cxnId="{3C65F863-FF70-453C-AB24-5ED609A71033}">
      <dgm:prSet/>
      <dgm:spPr/>
      <dgm:t>
        <a:bodyPr/>
        <a:lstStyle/>
        <a:p>
          <a:endParaRPr lang="en-US"/>
        </a:p>
      </dgm:t>
    </dgm:pt>
    <dgm:pt modelId="{3E369688-7B40-4FB4-BA08-7FB6E24D1C38}" type="sibTrans" cxnId="{3C65F863-FF70-453C-AB24-5ED609A71033}">
      <dgm:prSet/>
      <dgm:spPr/>
      <dgm:t>
        <a:bodyPr/>
        <a:lstStyle/>
        <a:p>
          <a:endParaRPr lang="en-US"/>
        </a:p>
      </dgm:t>
    </dgm:pt>
    <dgm:pt modelId="{FFAD80AF-7B65-493D-9F03-BCEE432D39F9}">
      <dgm:prSet/>
      <dgm:spPr/>
      <dgm:t>
        <a:bodyPr/>
        <a:lstStyle/>
        <a:p>
          <a:r>
            <a:rPr lang="en-US" b="1"/>
            <a:t>Thank You for Sorting Properly.</a:t>
          </a:r>
          <a:endParaRPr lang="en-US"/>
        </a:p>
      </dgm:t>
    </dgm:pt>
    <dgm:pt modelId="{F799D93E-D595-4EF5-8C02-16A8E774ADFE}" type="parTrans" cxnId="{5B05B586-27E4-4DED-9A4A-0F48B2163D0D}">
      <dgm:prSet/>
      <dgm:spPr/>
      <dgm:t>
        <a:bodyPr/>
        <a:lstStyle/>
        <a:p>
          <a:endParaRPr lang="en-US"/>
        </a:p>
      </dgm:t>
    </dgm:pt>
    <dgm:pt modelId="{C69FC1CE-1509-48FC-AF5A-A1EEED6E986C}" type="sibTrans" cxnId="{5B05B586-27E4-4DED-9A4A-0F48B2163D0D}">
      <dgm:prSet/>
      <dgm:spPr/>
      <dgm:t>
        <a:bodyPr/>
        <a:lstStyle/>
        <a:p>
          <a:endParaRPr lang="en-US"/>
        </a:p>
      </dgm:t>
    </dgm:pt>
    <dgm:pt modelId="{69977E0D-B5D0-482F-9407-3DEBDF9830F6}">
      <dgm:prSet/>
      <dgm:spPr/>
      <dgm:t>
        <a:bodyPr/>
        <a:lstStyle/>
        <a:p>
          <a:r>
            <a:rPr lang="en-US" b="1"/>
            <a:t>Questions?</a:t>
          </a:r>
          <a:endParaRPr lang="en-US"/>
        </a:p>
      </dgm:t>
    </dgm:pt>
    <dgm:pt modelId="{93F44B57-2C07-490A-92B5-FB052FE8011B}" type="parTrans" cxnId="{0ED8FD32-B6BE-4FCB-9549-730F3BA4D544}">
      <dgm:prSet/>
      <dgm:spPr/>
      <dgm:t>
        <a:bodyPr/>
        <a:lstStyle/>
        <a:p>
          <a:endParaRPr lang="en-US"/>
        </a:p>
      </dgm:t>
    </dgm:pt>
    <dgm:pt modelId="{856CD890-29D2-4D8D-B3ED-FEB81671D6D1}" type="sibTrans" cxnId="{0ED8FD32-B6BE-4FCB-9549-730F3BA4D544}">
      <dgm:prSet/>
      <dgm:spPr/>
      <dgm:t>
        <a:bodyPr/>
        <a:lstStyle/>
        <a:p>
          <a:endParaRPr lang="en-US"/>
        </a:p>
      </dgm:t>
    </dgm:pt>
    <dgm:pt modelId="{E9CEE5DD-6CC3-4171-B1F3-6AB53250F365}" type="pres">
      <dgm:prSet presAssocID="{3624D19C-E355-4063-8971-9E64C90C5133}" presName="linear" presStyleCnt="0">
        <dgm:presLayoutVars>
          <dgm:animLvl val="lvl"/>
          <dgm:resizeHandles val="exact"/>
        </dgm:presLayoutVars>
      </dgm:prSet>
      <dgm:spPr/>
    </dgm:pt>
    <dgm:pt modelId="{5B2914D7-B52D-4D61-8CEC-1AE0F0A0878F}" type="pres">
      <dgm:prSet presAssocID="{D1FD565E-B2BA-413F-BA4F-5778CF383148}" presName="parentText" presStyleLbl="node1" presStyleIdx="0" presStyleCnt="3">
        <dgm:presLayoutVars>
          <dgm:chMax val="0"/>
          <dgm:bulletEnabled val="1"/>
        </dgm:presLayoutVars>
      </dgm:prSet>
      <dgm:spPr/>
    </dgm:pt>
    <dgm:pt modelId="{F646D552-211C-4BDF-BB6E-C6F225C0C2ED}" type="pres">
      <dgm:prSet presAssocID="{3E369688-7B40-4FB4-BA08-7FB6E24D1C38}" presName="spacer" presStyleCnt="0"/>
      <dgm:spPr/>
    </dgm:pt>
    <dgm:pt modelId="{B0E6D4A0-CDA5-4C37-997C-583757EEEC13}" type="pres">
      <dgm:prSet presAssocID="{FFAD80AF-7B65-493D-9F03-BCEE432D39F9}" presName="parentText" presStyleLbl="node1" presStyleIdx="1" presStyleCnt="3">
        <dgm:presLayoutVars>
          <dgm:chMax val="0"/>
          <dgm:bulletEnabled val="1"/>
        </dgm:presLayoutVars>
      </dgm:prSet>
      <dgm:spPr/>
    </dgm:pt>
    <dgm:pt modelId="{BAF1F04A-6562-45A3-A5F5-EF4C4F685F2A}" type="pres">
      <dgm:prSet presAssocID="{C69FC1CE-1509-48FC-AF5A-A1EEED6E986C}" presName="spacer" presStyleCnt="0"/>
      <dgm:spPr/>
    </dgm:pt>
    <dgm:pt modelId="{C4A278C1-A250-4E33-BE81-5A4D84FA8472}" type="pres">
      <dgm:prSet presAssocID="{69977E0D-B5D0-482F-9407-3DEBDF9830F6}" presName="parentText" presStyleLbl="node1" presStyleIdx="2" presStyleCnt="3">
        <dgm:presLayoutVars>
          <dgm:chMax val="0"/>
          <dgm:bulletEnabled val="1"/>
        </dgm:presLayoutVars>
      </dgm:prSet>
      <dgm:spPr/>
    </dgm:pt>
  </dgm:ptLst>
  <dgm:cxnLst>
    <dgm:cxn modelId="{0ED8FD32-B6BE-4FCB-9549-730F3BA4D544}" srcId="{3624D19C-E355-4063-8971-9E64C90C5133}" destId="{69977E0D-B5D0-482F-9407-3DEBDF9830F6}" srcOrd="2" destOrd="0" parTransId="{93F44B57-2C07-490A-92B5-FB052FE8011B}" sibTransId="{856CD890-29D2-4D8D-B3ED-FEB81671D6D1}"/>
    <dgm:cxn modelId="{3C65F863-FF70-453C-AB24-5ED609A71033}" srcId="{3624D19C-E355-4063-8971-9E64C90C5133}" destId="{D1FD565E-B2BA-413F-BA4F-5778CF383148}" srcOrd="0" destOrd="0" parTransId="{5FCF349E-B806-4CFA-B76D-B24F261E21E1}" sibTransId="{3E369688-7B40-4FB4-BA08-7FB6E24D1C38}"/>
    <dgm:cxn modelId="{5B05B586-27E4-4DED-9A4A-0F48B2163D0D}" srcId="{3624D19C-E355-4063-8971-9E64C90C5133}" destId="{FFAD80AF-7B65-493D-9F03-BCEE432D39F9}" srcOrd="1" destOrd="0" parTransId="{F799D93E-D595-4EF5-8C02-16A8E774ADFE}" sibTransId="{C69FC1CE-1509-48FC-AF5A-A1EEED6E986C}"/>
    <dgm:cxn modelId="{3C15D0DF-CEBA-4646-B5FD-5EBDC1CD9D0A}" type="presOf" srcId="{69977E0D-B5D0-482F-9407-3DEBDF9830F6}" destId="{C4A278C1-A250-4E33-BE81-5A4D84FA8472}" srcOrd="0" destOrd="0" presId="urn:microsoft.com/office/officeart/2005/8/layout/vList2"/>
    <dgm:cxn modelId="{BAFFF0F1-1E9D-4AC1-AA40-2CAABAD10B79}" type="presOf" srcId="{FFAD80AF-7B65-493D-9F03-BCEE432D39F9}" destId="{B0E6D4A0-CDA5-4C37-997C-583757EEEC13}" srcOrd="0" destOrd="0" presId="urn:microsoft.com/office/officeart/2005/8/layout/vList2"/>
    <dgm:cxn modelId="{9EAFBAF5-07D4-49A9-A67B-90CF0B25E81B}" type="presOf" srcId="{3624D19C-E355-4063-8971-9E64C90C5133}" destId="{E9CEE5DD-6CC3-4171-B1F3-6AB53250F365}" srcOrd="0" destOrd="0" presId="urn:microsoft.com/office/officeart/2005/8/layout/vList2"/>
    <dgm:cxn modelId="{104BCAFD-E6A0-4542-9FB7-B7740B725515}" type="presOf" srcId="{D1FD565E-B2BA-413F-BA4F-5778CF383148}" destId="{5B2914D7-B52D-4D61-8CEC-1AE0F0A0878F}" srcOrd="0" destOrd="0" presId="urn:microsoft.com/office/officeart/2005/8/layout/vList2"/>
    <dgm:cxn modelId="{A8EB7A86-5418-4317-A118-0B95B2FDF1A5}" type="presParOf" srcId="{E9CEE5DD-6CC3-4171-B1F3-6AB53250F365}" destId="{5B2914D7-B52D-4D61-8CEC-1AE0F0A0878F}" srcOrd="0" destOrd="0" presId="urn:microsoft.com/office/officeart/2005/8/layout/vList2"/>
    <dgm:cxn modelId="{8E388CDA-954D-46B3-8DA1-E206DF6F896C}" type="presParOf" srcId="{E9CEE5DD-6CC3-4171-B1F3-6AB53250F365}" destId="{F646D552-211C-4BDF-BB6E-C6F225C0C2ED}" srcOrd="1" destOrd="0" presId="urn:microsoft.com/office/officeart/2005/8/layout/vList2"/>
    <dgm:cxn modelId="{5CD0EE95-EAB4-4DBC-9489-7CF1E7CE72EA}" type="presParOf" srcId="{E9CEE5DD-6CC3-4171-B1F3-6AB53250F365}" destId="{B0E6D4A0-CDA5-4C37-997C-583757EEEC13}" srcOrd="2" destOrd="0" presId="urn:microsoft.com/office/officeart/2005/8/layout/vList2"/>
    <dgm:cxn modelId="{969597F5-337E-43CD-BAD3-0FB4A0ABA077}" type="presParOf" srcId="{E9CEE5DD-6CC3-4171-B1F3-6AB53250F365}" destId="{BAF1F04A-6562-45A3-A5F5-EF4C4F685F2A}" srcOrd="3" destOrd="0" presId="urn:microsoft.com/office/officeart/2005/8/layout/vList2"/>
    <dgm:cxn modelId="{5C691AD9-A1FE-4CD9-8375-7D8F4594C73B}" type="presParOf" srcId="{E9CEE5DD-6CC3-4171-B1F3-6AB53250F365}" destId="{C4A278C1-A250-4E33-BE81-5A4D84FA847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914D7-B52D-4D61-8CEC-1AE0F0A0878F}">
      <dsp:nvSpPr>
        <dsp:cNvPr id="0" name=""/>
        <dsp:cNvSpPr/>
      </dsp:nvSpPr>
      <dsp:spPr>
        <a:xfrm>
          <a:off x="0" y="1372380"/>
          <a:ext cx="1305934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a:t>You are now sorting experts!</a:t>
          </a:r>
          <a:endParaRPr lang="en-US" sz="6500" kern="1200"/>
        </a:p>
      </dsp:txBody>
      <dsp:txXfrm>
        <a:off x="76105" y="1448485"/>
        <a:ext cx="12907130" cy="1406815"/>
      </dsp:txXfrm>
    </dsp:sp>
    <dsp:sp modelId="{B0E6D4A0-CDA5-4C37-997C-583757EEEC13}">
      <dsp:nvSpPr>
        <dsp:cNvPr id="0" name=""/>
        <dsp:cNvSpPr/>
      </dsp:nvSpPr>
      <dsp:spPr>
        <a:xfrm>
          <a:off x="0" y="3118605"/>
          <a:ext cx="1305934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a:t>Thank You for Sorting Properly.</a:t>
          </a:r>
          <a:endParaRPr lang="en-US" sz="6500" kern="1200"/>
        </a:p>
      </dsp:txBody>
      <dsp:txXfrm>
        <a:off x="76105" y="3194710"/>
        <a:ext cx="12907130" cy="1406815"/>
      </dsp:txXfrm>
    </dsp:sp>
    <dsp:sp modelId="{C4A278C1-A250-4E33-BE81-5A4D84FA8472}">
      <dsp:nvSpPr>
        <dsp:cNvPr id="0" name=""/>
        <dsp:cNvSpPr/>
      </dsp:nvSpPr>
      <dsp:spPr>
        <a:xfrm>
          <a:off x="0" y="4864831"/>
          <a:ext cx="1305934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a:t>Questions?</a:t>
          </a:r>
          <a:endParaRPr lang="en-US" sz="6500" kern="1200"/>
        </a:p>
      </dsp:txBody>
      <dsp:txXfrm>
        <a:off x="76105" y="4940936"/>
        <a:ext cx="12907130"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7E0AF-4FF1-4F2D-B525-83C9D26CC57D}"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3B7F7-C601-46E0-9C45-3E723B380EF7}" type="slidenum">
              <a:rPr lang="en-US" smtClean="0"/>
              <a:t>‹#›</a:t>
            </a:fld>
            <a:endParaRPr lang="en-US"/>
          </a:p>
        </p:txBody>
      </p:sp>
    </p:spTree>
    <p:extLst>
      <p:ext uri="{BB962C8B-B14F-4D97-AF65-F5344CB8AC3E}">
        <p14:creationId xmlns:p14="http://schemas.microsoft.com/office/powerpoint/2010/main" val="290540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3B7F7-C601-46E0-9C45-3E723B380EF7}" type="slidenum">
              <a:rPr lang="en-US" smtClean="0"/>
              <a:t>1</a:t>
            </a:fld>
            <a:endParaRPr lang="en-US"/>
          </a:p>
        </p:txBody>
      </p:sp>
    </p:spTree>
    <p:extLst>
      <p:ext uri="{BB962C8B-B14F-4D97-AF65-F5344CB8AC3E}">
        <p14:creationId xmlns:p14="http://schemas.microsoft.com/office/powerpoint/2010/main" val="2830428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8D387-C79B-D511-D59B-917388387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115E3-8234-4264-2B3A-45C476626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A504F-B7C2-FD65-AD73-6C5723F16F19}"/>
              </a:ext>
            </a:extLst>
          </p:cNvPr>
          <p:cNvSpPr>
            <a:spLocks noGrp="1"/>
          </p:cNvSpPr>
          <p:nvPr>
            <p:ph type="body" idx="1"/>
          </p:nvPr>
        </p:nvSpPr>
        <p:spPr/>
        <p:txBody>
          <a:bodyPr/>
          <a:lstStyle/>
          <a:p>
            <a:r>
              <a:rPr lang="en-US" dirty="0"/>
              <a:t>Try to finish food and finish your milk. Cows worked hard to make the milk we drink and farmers worked hard to grow the food we eat. Eating or drinking are food products is better than composting.</a:t>
            </a:r>
          </a:p>
        </p:txBody>
      </p:sp>
      <p:sp>
        <p:nvSpPr>
          <p:cNvPr id="4" name="Slide Number Placeholder 3">
            <a:extLst>
              <a:ext uri="{FF2B5EF4-FFF2-40B4-BE49-F238E27FC236}">
                <a16:creationId xmlns:a16="http://schemas.microsoft.com/office/drawing/2014/main" id="{D2390C48-C62F-95A1-8785-BE6896CE45B4}"/>
              </a:ext>
            </a:extLst>
          </p:cNvPr>
          <p:cNvSpPr>
            <a:spLocks noGrp="1"/>
          </p:cNvSpPr>
          <p:nvPr>
            <p:ph type="sldNum" sz="quarter" idx="5"/>
          </p:nvPr>
        </p:nvSpPr>
        <p:spPr/>
        <p:txBody>
          <a:bodyPr/>
          <a:lstStyle/>
          <a:p>
            <a:fld id="{73A3B7F7-C601-46E0-9C45-3E723B380EF7}" type="slidenum">
              <a:rPr lang="en-US" smtClean="0"/>
              <a:t>10</a:t>
            </a:fld>
            <a:endParaRPr lang="en-US"/>
          </a:p>
        </p:txBody>
      </p:sp>
    </p:spTree>
    <p:extLst>
      <p:ext uri="{BB962C8B-B14F-4D97-AF65-F5344CB8AC3E}">
        <p14:creationId xmlns:p14="http://schemas.microsoft.com/office/powerpoint/2010/main" val="3753178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C9D-CA07-36DC-5CA3-A4DB2E5F7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77F72-5991-1F50-DCFD-604350A91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7A500-087F-2E77-51FC-86FB00A1FA7B}"/>
              </a:ext>
            </a:extLst>
          </p:cNvPr>
          <p:cNvSpPr>
            <a:spLocks noGrp="1"/>
          </p:cNvSpPr>
          <p:nvPr>
            <p:ph type="body" idx="1"/>
          </p:nvPr>
        </p:nvSpPr>
        <p:spPr/>
        <p:txBody>
          <a:bodyPr/>
          <a:lstStyle/>
          <a:p>
            <a:r>
              <a:rPr lang="en-US" sz="1200" dirty="0">
                <a:solidFill>
                  <a:schemeClr val="dk1"/>
                </a:solidFill>
                <a:latin typeface="+mn-lt"/>
                <a:ea typeface="Calibri"/>
                <a:cs typeface="Calibri"/>
                <a:sym typeface="Calibri"/>
              </a:rPr>
              <a:t>If you school has a share table, foods need to be in an unopened wrapper or fruits with inedible skins (like a banana or an orange). </a:t>
            </a:r>
            <a:endParaRPr lang="en-US" dirty="0"/>
          </a:p>
        </p:txBody>
      </p:sp>
      <p:sp>
        <p:nvSpPr>
          <p:cNvPr id="4" name="Slide Number Placeholder 3">
            <a:extLst>
              <a:ext uri="{FF2B5EF4-FFF2-40B4-BE49-F238E27FC236}">
                <a16:creationId xmlns:a16="http://schemas.microsoft.com/office/drawing/2014/main" id="{65A603AD-279B-FB19-FCC8-558DE82743A4}"/>
              </a:ext>
            </a:extLst>
          </p:cNvPr>
          <p:cNvSpPr>
            <a:spLocks noGrp="1"/>
          </p:cNvSpPr>
          <p:nvPr>
            <p:ph type="sldNum" sz="quarter" idx="5"/>
          </p:nvPr>
        </p:nvSpPr>
        <p:spPr/>
        <p:txBody>
          <a:bodyPr/>
          <a:lstStyle/>
          <a:p>
            <a:fld id="{73A3B7F7-C601-46E0-9C45-3E723B380EF7}" type="slidenum">
              <a:rPr lang="en-US" smtClean="0"/>
              <a:t>11</a:t>
            </a:fld>
            <a:endParaRPr lang="en-US"/>
          </a:p>
        </p:txBody>
      </p:sp>
    </p:spTree>
    <p:extLst>
      <p:ext uri="{BB962C8B-B14F-4D97-AF65-F5344CB8AC3E}">
        <p14:creationId xmlns:p14="http://schemas.microsoft.com/office/powerpoint/2010/main" val="333871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087A5-40D1-2012-194B-357C2F847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FDC7C-4D64-D349-9A5C-CF19E6850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A1D70-7A40-57CF-33DA-D8A2EA1A9A7B}"/>
              </a:ext>
            </a:extLst>
          </p:cNvPr>
          <p:cNvSpPr>
            <a:spLocks noGrp="1"/>
          </p:cNvSpPr>
          <p:nvPr>
            <p:ph type="body" idx="1"/>
          </p:nvPr>
        </p:nvSpPr>
        <p:spPr/>
        <p:txBody>
          <a:bodyPr/>
          <a:lstStyle/>
          <a:p>
            <a:r>
              <a:rPr lang="en-US" dirty="0"/>
              <a:t>Blue is for recycling. What do you see on this sign for items that can go in the recycling? Recycling containers are for empty and clean plastic bottles, glass bottles and cans. In the classroom, paper and cardboard can also be recycled. Items like yogurt containers are recyclable at home because we can rinse them. At school we will throw yogurt containers away because we cannot rinse them.  When in doubt if something is recyclable- throw it out.</a:t>
            </a:r>
          </a:p>
        </p:txBody>
      </p:sp>
      <p:sp>
        <p:nvSpPr>
          <p:cNvPr id="4" name="Slide Number Placeholder 3">
            <a:extLst>
              <a:ext uri="{FF2B5EF4-FFF2-40B4-BE49-F238E27FC236}">
                <a16:creationId xmlns:a16="http://schemas.microsoft.com/office/drawing/2014/main" id="{033AA682-5CB7-27ED-4766-247E903BB8E7}"/>
              </a:ext>
            </a:extLst>
          </p:cNvPr>
          <p:cNvSpPr>
            <a:spLocks noGrp="1"/>
          </p:cNvSpPr>
          <p:nvPr>
            <p:ph type="sldNum" sz="quarter" idx="5"/>
          </p:nvPr>
        </p:nvSpPr>
        <p:spPr/>
        <p:txBody>
          <a:bodyPr/>
          <a:lstStyle/>
          <a:p>
            <a:fld id="{73A3B7F7-C601-46E0-9C45-3E723B380EF7}" type="slidenum">
              <a:rPr lang="en-US" smtClean="0"/>
              <a:t>13</a:t>
            </a:fld>
            <a:endParaRPr lang="en-US"/>
          </a:p>
        </p:txBody>
      </p:sp>
    </p:spTree>
    <p:extLst>
      <p:ext uri="{BB962C8B-B14F-4D97-AF65-F5344CB8AC3E}">
        <p14:creationId xmlns:p14="http://schemas.microsoft.com/office/powerpoint/2010/main" val="360159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48E78-146A-D4F4-F839-AE25C91A4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FF428-E5BC-937F-3120-244EC580D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22E67-AAC4-400D-81E5-910768063D68}"/>
              </a:ext>
            </a:extLst>
          </p:cNvPr>
          <p:cNvSpPr>
            <a:spLocks noGrp="1"/>
          </p:cNvSpPr>
          <p:nvPr>
            <p:ph type="body" idx="1"/>
          </p:nvPr>
        </p:nvSpPr>
        <p:spPr/>
        <p:txBody>
          <a:bodyPr/>
          <a:lstStyle/>
          <a:p>
            <a:r>
              <a:rPr lang="en-US" dirty="0"/>
              <a:t>We recycle to keep items out of the landfill. Recyclables can be processed into new items. The photo below shows people sorting items. They can only pull out a few wrong items. If a recycling container is contaminated with many wrong items it will all need to be thrown away. That is why it is important to only recycle the correct items.</a:t>
            </a:r>
          </a:p>
        </p:txBody>
      </p:sp>
      <p:sp>
        <p:nvSpPr>
          <p:cNvPr id="4" name="Slide Number Placeholder 3">
            <a:extLst>
              <a:ext uri="{FF2B5EF4-FFF2-40B4-BE49-F238E27FC236}">
                <a16:creationId xmlns:a16="http://schemas.microsoft.com/office/drawing/2014/main" id="{155378C0-3695-6868-1D27-C03D636AEF8F}"/>
              </a:ext>
            </a:extLst>
          </p:cNvPr>
          <p:cNvSpPr>
            <a:spLocks noGrp="1"/>
          </p:cNvSpPr>
          <p:nvPr>
            <p:ph type="sldNum" sz="quarter" idx="5"/>
          </p:nvPr>
        </p:nvSpPr>
        <p:spPr/>
        <p:txBody>
          <a:bodyPr/>
          <a:lstStyle/>
          <a:p>
            <a:fld id="{73A3B7F7-C601-46E0-9C45-3E723B380EF7}" type="slidenum">
              <a:rPr lang="en-US" smtClean="0"/>
              <a:t>14</a:t>
            </a:fld>
            <a:endParaRPr lang="en-US"/>
          </a:p>
        </p:txBody>
      </p:sp>
    </p:spTree>
    <p:extLst>
      <p:ext uri="{BB962C8B-B14F-4D97-AF65-F5344CB8AC3E}">
        <p14:creationId xmlns:p14="http://schemas.microsoft.com/office/powerpoint/2010/main" val="808058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3F289-0C6B-E6AC-843D-93F127406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45B40-8558-E096-88B7-AC46ED8A9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93FA5-4E2E-9471-6CE5-6C8391B64FE2}"/>
              </a:ext>
            </a:extLst>
          </p:cNvPr>
          <p:cNvSpPr>
            <a:spLocks noGrp="1"/>
          </p:cNvSpPr>
          <p:nvPr>
            <p:ph type="body" idx="1"/>
          </p:nvPr>
        </p:nvSpPr>
        <p:spPr/>
        <p:txBody>
          <a:bodyPr/>
          <a:lstStyle/>
          <a:p>
            <a:r>
              <a:rPr lang="en-US" dirty="0"/>
              <a:t>Garbage is for items that are not recyclable or compostable. What do you see on this sign? loose caps, candy wrappers, potato chip bags, small plastic items, cups and yogurt containers, Ziplock bags, plastic utensils, straws, tissues.  All of these items belong in the garbage. Who can repeat one of the items I just read?</a:t>
            </a:r>
          </a:p>
        </p:txBody>
      </p:sp>
      <p:sp>
        <p:nvSpPr>
          <p:cNvPr id="4" name="Slide Number Placeholder 3">
            <a:extLst>
              <a:ext uri="{FF2B5EF4-FFF2-40B4-BE49-F238E27FC236}">
                <a16:creationId xmlns:a16="http://schemas.microsoft.com/office/drawing/2014/main" id="{620C2BB7-E811-E707-E16F-31E26EE22691}"/>
              </a:ext>
            </a:extLst>
          </p:cNvPr>
          <p:cNvSpPr>
            <a:spLocks noGrp="1"/>
          </p:cNvSpPr>
          <p:nvPr>
            <p:ph type="sldNum" sz="quarter" idx="5"/>
          </p:nvPr>
        </p:nvSpPr>
        <p:spPr/>
        <p:txBody>
          <a:bodyPr/>
          <a:lstStyle/>
          <a:p>
            <a:fld id="{73A3B7F7-C601-46E0-9C45-3E723B380EF7}" type="slidenum">
              <a:rPr lang="en-US" smtClean="0"/>
              <a:t>15</a:t>
            </a:fld>
            <a:endParaRPr lang="en-US"/>
          </a:p>
        </p:txBody>
      </p:sp>
    </p:spTree>
    <p:extLst>
      <p:ext uri="{BB962C8B-B14F-4D97-AF65-F5344CB8AC3E}">
        <p14:creationId xmlns:p14="http://schemas.microsoft.com/office/powerpoint/2010/main" val="2932620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BF7C4-5F60-AD36-71E6-88AEBF647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182CB-7633-F61B-C9AF-BD55C4D3C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B314D-EE1A-315E-0E52-ECF09A56900A}"/>
              </a:ext>
            </a:extLst>
          </p:cNvPr>
          <p:cNvSpPr>
            <a:spLocks noGrp="1"/>
          </p:cNvSpPr>
          <p:nvPr>
            <p:ph type="body" idx="1"/>
          </p:nvPr>
        </p:nvSpPr>
        <p:spPr/>
        <p:txBody>
          <a:bodyPr/>
          <a:lstStyle/>
          <a:p>
            <a:r>
              <a:rPr lang="en-US" dirty="0"/>
              <a:t>Items go to a landfill and sit there. While some items are garbage, we try to make sure recyclable items or compostable items do not end up here since they will not be used for anything else.</a:t>
            </a:r>
          </a:p>
        </p:txBody>
      </p:sp>
      <p:sp>
        <p:nvSpPr>
          <p:cNvPr id="4" name="Slide Number Placeholder 3">
            <a:extLst>
              <a:ext uri="{FF2B5EF4-FFF2-40B4-BE49-F238E27FC236}">
                <a16:creationId xmlns:a16="http://schemas.microsoft.com/office/drawing/2014/main" id="{9B117D70-7DD9-170F-CEC5-A7D16F88DC24}"/>
              </a:ext>
            </a:extLst>
          </p:cNvPr>
          <p:cNvSpPr>
            <a:spLocks noGrp="1"/>
          </p:cNvSpPr>
          <p:nvPr>
            <p:ph type="sldNum" sz="quarter" idx="5"/>
          </p:nvPr>
        </p:nvSpPr>
        <p:spPr/>
        <p:txBody>
          <a:bodyPr/>
          <a:lstStyle/>
          <a:p>
            <a:fld id="{73A3B7F7-C601-46E0-9C45-3E723B380EF7}" type="slidenum">
              <a:rPr lang="en-US" smtClean="0"/>
              <a:t>16</a:t>
            </a:fld>
            <a:endParaRPr lang="en-US"/>
          </a:p>
        </p:txBody>
      </p:sp>
    </p:spTree>
    <p:extLst>
      <p:ext uri="{BB962C8B-B14F-4D97-AF65-F5344CB8AC3E}">
        <p14:creationId xmlns:p14="http://schemas.microsoft.com/office/powerpoint/2010/main" val="319926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3B7F7-C601-46E0-9C45-3E723B380EF7}" type="slidenum">
              <a:rPr lang="en-US" smtClean="0"/>
              <a:t>23</a:t>
            </a:fld>
            <a:endParaRPr lang="en-US"/>
          </a:p>
        </p:txBody>
      </p:sp>
    </p:spTree>
    <p:extLst>
      <p:ext uri="{BB962C8B-B14F-4D97-AF65-F5344CB8AC3E}">
        <p14:creationId xmlns:p14="http://schemas.microsoft.com/office/powerpoint/2010/main" val="283856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D4568-9CEE-8B1B-27A6-7479C060A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40E1A-57C2-FE2E-F34B-EEF6A962F9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729E0-8AB5-FAD8-63E9-49FC19F439CF}"/>
              </a:ext>
            </a:extLst>
          </p:cNvPr>
          <p:cNvSpPr>
            <a:spLocks noGrp="1"/>
          </p:cNvSpPr>
          <p:nvPr>
            <p:ph type="body" idx="1"/>
          </p:nvPr>
        </p:nvSpPr>
        <p:spPr/>
        <p:txBody>
          <a:bodyPr/>
          <a:lstStyle/>
          <a:p>
            <a:r>
              <a:rPr lang="en-US" dirty="0"/>
              <a:t>Ask students.</a:t>
            </a:r>
          </a:p>
          <a:p>
            <a:r>
              <a:rPr lang="en-US" dirty="0"/>
              <a:t>Some answers: conserves natural resources, reduces wastes, cuts greenhouse emissions, allows us to make new products out of items that would be tossed, saves money, saves water, helps us keep water and air clean, helps wildlife, plus much </a:t>
            </a:r>
            <a:r>
              <a:rPr lang="en-US" dirty="0" err="1"/>
              <a:t>much</a:t>
            </a:r>
            <a:r>
              <a:rPr lang="en-US" dirty="0"/>
              <a:t> more!</a:t>
            </a:r>
          </a:p>
        </p:txBody>
      </p:sp>
      <p:sp>
        <p:nvSpPr>
          <p:cNvPr id="4" name="Slide Number Placeholder 3">
            <a:extLst>
              <a:ext uri="{FF2B5EF4-FFF2-40B4-BE49-F238E27FC236}">
                <a16:creationId xmlns:a16="http://schemas.microsoft.com/office/drawing/2014/main" id="{46C2C628-2509-EA53-EB25-0023B71E278C}"/>
              </a:ext>
            </a:extLst>
          </p:cNvPr>
          <p:cNvSpPr>
            <a:spLocks noGrp="1"/>
          </p:cNvSpPr>
          <p:nvPr>
            <p:ph type="sldNum" sz="quarter" idx="5"/>
          </p:nvPr>
        </p:nvSpPr>
        <p:spPr/>
        <p:txBody>
          <a:bodyPr/>
          <a:lstStyle/>
          <a:p>
            <a:fld id="{73A3B7F7-C601-46E0-9C45-3E723B380EF7}" type="slidenum">
              <a:rPr lang="en-US" smtClean="0"/>
              <a:t>24</a:t>
            </a:fld>
            <a:endParaRPr lang="en-US"/>
          </a:p>
        </p:txBody>
      </p:sp>
    </p:spTree>
    <p:extLst>
      <p:ext uri="{BB962C8B-B14F-4D97-AF65-F5344CB8AC3E}">
        <p14:creationId xmlns:p14="http://schemas.microsoft.com/office/powerpoint/2010/main" val="2840546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DF58E-4D47-0795-5C2E-73FEC22DA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2E099-109B-D884-6FD8-3123192F1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5BC4E-4AA8-D248-E5FC-FD2879601ABA}"/>
              </a:ext>
            </a:extLst>
          </p:cNvPr>
          <p:cNvSpPr>
            <a:spLocks noGrp="1"/>
          </p:cNvSpPr>
          <p:nvPr>
            <p:ph type="body" idx="1"/>
          </p:nvPr>
        </p:nvSpPr>
        <p:spPr/>
        <p:txBody>
          <a:bodyPr/>
          <a:lstStyle/>
          <a:p>
            <a:r>
              <a:rPr lang="en-US" dirty="0"/>
              <a:t>Will they pack a waste free lunch, finish their food, drink their milk, recycle properly, compost properly, save leftover items like crackers to eat later, put items in the share bins, others?</a:t>
            </a:r>
          </a:p>
        </p:txBody>
      </p:sp>
      <p:sp>
        <p:nvSpPr>
          <p:cNvPr id="4" name="Slide Number Placeholder 3">
            <a:extLst>
              <a:ext uri="{FF2B5EF4-FFF2-40B4-BE49-F238E27FC236}">
                <a16:creationId xmlns:a16="http://schemas.microsoft.com/office/drawing/2014/main" id="{CC3D5820-D216-751F-86BB-C4ED9635182F}"/>
              </a:ext>
            </a:extLst>
          </p:cNvPr>
          <p:cNvSpPr>
            <a:spLocks noGrp="1"/>
          </p:cNvSpPr>
          <p:nvPr>
            <p:ph type="sldNum" sz="quarter" idx="5"/>
          </p:nvPr>
        </p:nvSpPr>
        <p:spPr/>
        <p:txBody>
          <a:bodyPr/>
          <a:lstStyle/>
          <a:p>
            <a:fld id="{73A3B7F7-C601-46E0-9C45-3E723B380EF7}" type="slidenum">
              <a:rPr lang="en-US" smtClean="0"/>
              <a:t>26</a:t>
            </a:fld>
            <a:endParaRPr lang="en-US"/>
          </a:p>
        </p:txBody>
      </p:sp>
    </p:spTree>
    <p:extLst>
      <p:ext uri="{BB962C8B-B14F-4D97-AF65-F5344CB8AC3E}">
        <p14:creationId xmlns:p14="http://schemas.microsoft.com/office/powerpoint/2010/main" val="69705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87248-302B-F344-9FBE-A93DFEC3B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01161-42BF-0727-C54A-B777AF8E5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5E35B-08BE-65B4-5944-7FDCAD683F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C70677-0A12-F1F9-0180-58905802F62E}"/>
              </a:ext>
            </a:extLst>
          </p:cNvPr>
          <p:cNvSpPr>
            <a:spLocks noGrp="1"/>
          </p:cNvSpPr>
          <p:nvPr>
            <p:ph type="sldNum" sz="quarter" idx="5"/>
          </p:nvPr>
        </p:nvSpPr>
        <p:spPr/>
        <p:txBody>
          <a:bodyPr/>
          <a:lstStyle/>
          <a:p>
            <a:fld id="{73A3B7F7-C601-46E0-9C45-3E723B380EF7}" type="slidenum">
              <a:rPr lang="en-US" smtClean="0"/>
              <a:t>2</a:t>
            </a:fld>
            <a:endParaRPr lang="en-US"/>
          </a:p>
        </p:txBody>
      </p:sp>
    </p:spTree>
    <p:extLst>
      <p:ext uri="{BB962C8B-B14F-4D97-AF65-F5344CB8AC3E}">
        <p14:creationId xmlns:p14="http://schemas.microsoft.com/office/powerpoint/2010/main" val="293516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DFAFA-2FC7-E4AC-1EC1-AB7481109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D97C7-E6F5-A546-EEBF-A0BA49854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EC912C-62A4-FFDE-B72B-7443172D97F0}"/>
              </a:ext>
            </a:extLst>
          </p:cNvPr>
          <p:cNvSpPr>
            <a:spLocks noGrp="1"/>
          </p:cNvSpPr>
          <p:nvPr>
            <p:ph type="body" idx="1"/>
          </p:nvPr>
        </p:nvSpPr>
        <p:spPr/>
        <p:txBody>
          <a:bodyPr/>
          <a:lstStyle/>
          <a:p>
            <a:r>
              <a:rPr lang="en-US" dirty="0"/>
              <a:t>Ask students.</a:t>
            </a:r>
          </a:p>
          <a:p>
            <a:r>
              <a:rPr lang="en-US" dirty="0"/>
              <a:t>Some answers: conserves natural resources, reduces wastes, cuts greenhouse emissions, allows us to make new products out of items that would be tossed, saves money, saves water, helps us keep water and air clean, helps wildlife, plus much </a:t>
            </a:r>
            <a:r>
              <a:rPr lang="en-US" dirty="0" err="1"/>
              <a:t>much</a:t>
            </a:r>
            <a:r>
              <a:rPr lang="en-US" dirty="0"/>
              <a:t> more!</a:t>
            </a:r>
          </a:p>
        </p:txBody>
      </p:sp>
      <p:sp>
        <p:nvSpPr>
          <p:cNvPr id="4" name="Slide Number Placeholder 3">
            <a:extLst>
              <a:ext uri="{FF2B5EF4-FFF2-40B4-BE49-F238E27FC236}">
                <a16:creationId xmlns:a16="http://schemas.microsoft.com/office/drawing/2014/main" id="{52A70584-24E8-0FF4-68CB-ED5B6BB4F8AB}"/>
              </a:ext>
            </a:extLst>
          </p:cNvPr>
          <p:cNvSpPr>
            <a:spLocks noGrp="1"/>
          </p:cNvSpPr>
          <p:nvPr>
            <p:ph type="sldNum" sz="quarter" idx="5"/>
          </p:nvPr>
        </p:nvSpPr>
        <p:spPr/>
        <p:txBody>
          <a:bodyPr/>
          <a:lstStyle/>
          <a:p>
            <a:fld id="{73A3B7F7-C601-46E0-9C45-3E723B380EF7}" type="slidenum">
              <a:rPr lang="en-US" smtClean="0"/>
              <a:t>3</a:t>
            </a:fld>
            <a:endParaRPr lang="en-US"/>
          </a:p>
        </p:txBody>
      </p:sp>
    </p:spTree>
    <p:extLst>
      <p:ext uri="{BB962C8B-B14F-4D97-AF65-F5344CB8AC3E}">
        <p14:creationId xmlns:p14="http://schemas.microsoft.com/office/powerpoint/2010/main" val="102440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3B7F7-C601-46E0-9C45-3E723B380EF7}" type="slidenum">
              <a:rPr lang="en-US" smtClean="0"/>
              <a:t>4</a:t>
            </a:fld>
            <a:endParaRPr lang="en-US"/>
          </a:p>
        </p:txBody>
      </p:sp>
    </p:spTree>
    <p:extLst>
      <p:ext uri="{BB962C8B-B14F-4D97-AF65-F5344CB8AC3E}">
        <p14:creationId xmlns:p14="http://schemas.microsoft.com/office/powerpoint/2010/main" val="106288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5CF6A-70DA-2301-B6AF-DCC5DF5A0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05566-24CF-5B18-863E-9F4CC97A3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821C0-E8D3-DC77-B8C9-C2C21009B3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223B5B-C556-F1B1-8136-F17C1D8E144F}"/>
              </a:ext>
            </a:extLst>
          </p:cNvPr>
          <p:cNvSpPr>
            <a:spLocks noGrp="1"/>
          </p:cNvSpPr>
          <p:nvPr>
            <p:ph type="sldNum" sz="quarter" idx="5"/>
          </p:nvPr>
        </p:nvSpPr>
        <p:spPr/>
        <p:txBody>
          <a:bodyPr/>
          <a:lstStyle/>
          <a:p>
            <a:fld id="{73A3B7F7-C601-46E0-9C45-3E723B380EF7}" type="slidenum">
              <a:rPr lang="en-US" smtClean="0"/>
              <a:t>5</a:t>
            </a:fld>
            <a:endParaRPr lang="en-US"/>
          </a:p>
        </p:txBody>
      </p:sp>
    </p:spTree>
    <p:extLst>
      <p:ext uri="{BB962C8B-B14F-4D97-AF65-F5344CB8AC3E}">
        <p14:creationId xmlns:p14="http://schemas.microsoft.com/office/powerpoint/2010/main" val="232441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is for compost/organics/food scraps; blue is for recycling and gray for garbage</a:t>
            </a:r>
          </a:p>
          <a:p>
            <a:r>
              <a:rPr lang="en-US" dirty="0"/>
              <a:t>All containers will have clear signs on them.</a:t>
            </a:r>
          </a:p>
        </p:txBody>
      </p:sp>
      <p:sp>
        <p:nvSpPr>
          <p:cNvPr id="4" name="Slide Number Placeholder 3"/>
          <p:cNvSpPr>
            <a:spLocks noGrp="1"/>
          </p:cNvSpPr>
          <p:nvPr>
            <p:ph type="sldNum" sz="quarter" idx="5"/>
          </p:nvPr>
        </p:nvSpPr>
        <p:spPr/>
        <p:txBody>
          <a:bodyPr/>
          <a:lstStyle/>
          <a:p>
            <a:fld id="{73A3B7F7-C601-46E0-9C45-3E723B380EF7}" type="slidenum">
              <a:rPr lang="en-US" smtClean="0"/>
              <a:t>6</a:t>
            </a:fld>
            <a:endParaRPr lang="en-US"/>
          </a:p>
        </p:txBody>
      </p:sp>
    </p:spTree>
    <p:extLst>
      <p:ext uri="{BB962C8B-B14F-4D97-AF65-F5344CB8AC3E}">
        <p14:creationId xmlns:p14="http://schemas.microsoft.com/office/powerpoint/2010/main" val="216429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A913F-6793-6B4F-BC50-136FC1DF7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3520A-30C4-71B3-AF08-462B8A835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C7A8F-4B0E-6979-06DC-9661C04E496F}"/>
              </a:ext>
            </a:extLst>
          </p:cNvPr>
          <p:cNvSpPr>
            <a:spLocks noGrp="1"/>
          </p:cNvSpPr>
          <p:nvPr>
            <p:ph type="body" idx="1"/>
          </p:nvPr>
        </p:nvSpPr>
        <p:spPr/>
        <p:txBody>
          <a:bodyPr/>
          <a:lstStyle/>
          <a:p>
            <a:r>
              <a:rPr lang="en-US" dirty="0"/>
              <a:t>Green is for compost. We may also call it food scraps or organics collection. At home it may be called yard waste. They are all the same thing. What items do you see on this sign? What is accepted in this container?</a:t>
            </a:r>
          </a:p>
          <a:p>
            <a:r>
              <a:rPr lang="en-US" dirty="0"/>
              <a:t>This container is for food we cannot eat, napkins and pizza boxes. Meat and dairy are fine. Remember: NO PLASTIC EVER. </a:t>
            </a:r>
          </a:p>
        </p:txBody>
      </p:sp>
      <p:sp>
        <p:nvSpPr>
          <p:cNvPr id="4" name="Slide Number Placeholder 3">
            <a:extLst>
              <a:ext uri="{FF2B5EF4-FFF2-40B4-BE49-F238E27FC236}">
                <a16:creationId xmlns:a16="http://schemas.microsoft.com/office/drawing/2014/main" id="{5B8E55FF-063B-1B53-C757-47242970C8F5}"/>
              </a:ext>
            </a:extLst>
          </p:cNvPr>
          <p:cNvSpPr>
            <a:spLocks noGrp="1"/>
          </p:cNvSpPr>
          <p:nvPr>
            <p:ph type="sldNum" sz="quarter" idx="5"/>
          </p:nvPr>
        </p:nvSpPr>
        <p:spPr/>
        <p:txBody>
          <a:bodyPr/>
          <a:lstStyle/>
          <a:p>
            <a:fld id="{73A3B7F7-C601-46E0-9C45-3E723B380EF7}" type="slidenum">
              <a:rPr lang="en-US" smtClean="0"/>
              <a:t>7</a:t>
            </a:fld>
            <a:endParaRPr lang="en-US"/>
          </a:p>
        </p:txBody>
      </p:sp>
    </p:spTree>
    <p:extLst>
      <p:ext uri="{BB962C8B-B14F-4D97-AF65-F5344CB8AC3E}">
        <p14:creationId xmlns:p14="http://schemas.microsoft.com/office/powerpoint/2010/main" val="397132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DFD5A-D884-26B3-6992-5505C39C9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7A95C-0AD4-CC22-7BC4-A30FB6FD1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2059D-188D-CE3A-9C96-D0686F062E00}"/>
              </a:ext>
            </a:extLst>
          </p:cNvPr>
          <p:cNvSpPr>
            <a:spLocks noGrp="1"/>
          </p:cNvSpPr>
          <p:nvPr>
            <p:ph type="body" idx="1"/>
          </p:nvPr>
        </p:nvSpPr>
        <p:spPr/>
        <p:txBody>
          <a:bodyPr/>
          <a:lstStyle/>
          <a:p>
            <a:r>
              <a:rPr lang="en-US" dirty="0"/>
              <a:t>This container is for food we are unable to finish eating, napkins and pizza boxes. NO PLASTIC EVER.  Food products are shredded and put in large piles. In just 8 weeks material breaks down into soil and is used in local landscapes and gardens. This photo was taken at local composting facility Cedar Grove composting.</a:t>
            </a:r>
          </a:p>
        </p:txBody>
      </p:sp>
      <p:sp>
        <p:nvSpPr>
          <p:cNvPr id="4" name="Slide Number Placeholder 3">
            <a:extLst>
              <a:ext uri="{FF2B5EF4-FFF2-40B4-BE49-F238E27FC236}">
                <a16:creationId xmlns:a16="http://schemas.microsoft.com/office/drawing/2014/main" id="{DA86E801-A1C6-77C8-0AA9-B6F805DFB77D}"/>
              </a:ext>
            </a:extLst>
          </p:cNvPr>
          <p:cNvSpPr>
            <a:spLocks noGrp="1"/>
          </p:cNvSpPr>
          <p:nvPr>
            <p:ph type="sldNum" sz="quarter" idx="5"/>
          </p:nvPr>
        </p:nvSpPr>
        <p:spPr/>
        <p:txBody>
          <a:bodyPr/>
          <a:lstStyle/>
          <a:p>
            <a:fld id="{73A3B7F7-C601-46E0-9C45-3E723B380EF7}" type="slidenum">
              <a:rPr lang="en-US" smtClean="0"/>
              <a:t>8</a:t>
            </a:fld>
            <a:endParaRPr lang="en-US"/>
          </a:p>
        </p:txBody>
      </p:sp>
    </p:spTree>
    <p:extLst>
      <p:ext uri="{BB962C8B-B14F-4D97-AF65-F5344CB8AC3E}">
        <p14:creationId xmlns:p14="http://schemas.microsoft.com/office/powerpoint/2010/main" val="34539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1DAFD-C1FF-C58C-D6CA-C97952BB5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B90C7-F537-8BD4-0B69-5E0528E15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8BCAD7-6181-6401-E896-D9BA1E20D0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A15540-5969-4B45-19CB-A669F95F8C62}"/>
              </a:ext>
            </a:extLst>
          </p:cNvPr>
          <p:cNvSpPr>
            <a:spLocks noGrp="1"/>
          </p:cNvSpPr>
          <p:nvPr>
            <p:ph type="sldNum" sz="quarter" idx="5"/>
          </p:nvPr>
        </p:nvSpPr>
        <p:spPr/>
        <p:txBody>
          <a:bodyPr/>
          <a:lstStyle/>
          <a:p>
            <a:fld id="{73A3B7F7-C601-46E0-9C45-3E723B380EF7}" type="slidenum">
              <a:rPr lang="en-US" smtClean="0"/>
              <a:t>9</a:t>
            </a:fld>
            <a:endParaRPr lang="en-US"/>
          </a:p>
        </p:txBody>
      </p:sp>
    </p:spTree>
    <p:extLst>
      <p:ext uri="{BB962C8B-B14F-4D97-AF65-F5344CB8AC3E}">
        <p14:creationId xmlns:p14="http://schemas.microsoft.com/office/powerpoint/2010/main" val="242232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84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875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966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461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884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670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967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237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460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374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221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36551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6.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6.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6.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6.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jp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2.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8.png"/><Relationship Id="rId5" Type="http://schemas.openxmlformats.org/officeDocument/2006/relationships/image" Target="../media/image26.jpeg"/><Relationship Id="rId15" Type="http://schemas.openxmlformats.org/officeDocument/2006/relationships/image" Target="../media/image33.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worldwildlife.org/stories/food-waste-warriors"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6.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2.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8.png"/><Relationship Id="rId5" Type="http://schemas.openxmlformats.org/officeDocument/2006/relationships/image" Target="../media/image26.jpeg"/><Relationship Id="rId15" Type="http://schemas.openxmlformats.org/officeDocument/2006/relationships/image" Target="../media/image6.jp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6.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2.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8.png"/><Relationship Id="rId5" Type="http://schemas.openxmlformats.org/officeDocument/2006/relationships/image" Target="../media/image26.jpeg"/><Relationship Id="rId15" Type="http://schemas.openxmlformats.org/officeDocument/2006/relationships/image" Target="../media/image6.jp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jpe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10" Type="http://schemas.openxmlformats.org/officeDocument/2006/relationships/image" Target="../media/image6.jpg"/><Relationship Id="rId4" Type="http://schemas.openxmlformats.org/officeDocument/2006/relationships/image" Target="../media/image26.jpe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hyperlink" Target="https://www.epa.gov/students/pack-waste-free-lunch" TargetMode="External"/><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47E"/>
        </a:solidFill>
        <a:effectLst/>
      </p:bgPr>
    </p:bg>
    <p:spTree>
      <p:nvGrpSpPr>
        <p:cNvPr id="1" name=""/>
        <p:cNvGrpSpPr/>
        <p:nvPr/>
      </p:nvGrpSpPr>
      <p:grpSpPr>
        <a:xfrm>
          <a:off x="0" y="0"/>
          <a:ext cx="0" cy="0"/>
          <a:chOff x="0" y="0"/>
          <a:chExt cx="0" cy="0"/>
        </a:xfrm>
      </p:grpSpPr>
      <p:sp>
        <p:nvSpPr>
          <p:cNvPr id="2" name="AutoShape 2"/>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p:cNvSpPr txBox="1"/>
          <p:nvPr/>
        </p:nvSpPr>
        <p:spPr>
          <a:xfrm>
            <a:off x="7390396" y="1857982"/>
            <a:ext cx="10191022" cy="4711867"/>
          </a:xfrm>
          <a:prstGeom prst="rect">
            <a:avLst/>
          </a:prstGeom>
        </p:spPr>
        <p:txBody>
          <a:bodyPr wrap="square" lIns="0" tIns="0" rIns="0" bIns="0" rtlCol="0" anchor="t">
            <a:spAutoFit/>
          </a:bodyPr>
          <a:lstStyle/>
          <a:p>
            <a:pPr algn="l">
              <a:lnSpc>
                <a:spcPts val="12480"/>
              </a:lnSpc>
            </a:pPr>
            <a:r>
              <a:rPr lang="en-US" sz="10400" b="1" dirty="0">
                <a:solidFill>
                  <a:srgbClr val="F8F8F8"/>
                </a:solidFill>
                <a:latin typeface="Arial" panose="020B0604020202020204" pitchFamily="34" charset="0"/>
                <a:ea typeface="Frutiger Bold"/>
                <a:cs typeface="Arial" panose="020B0604020202020204" pitchFamily="34" charset="0"/>
                <a:sym typeface="Frutiger Bold"/>
              </a:rPr>
              <a:t>School Cafeteria Sorting is Easy!</a:t>
            </a:r>
          </a:p>
        </p:txBody>
      </p:sp>
      <p:sp>
        <p:nvSpPr>
          <p:cNvPr id="7" name="AutoShape 7"/>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US"/>
          </a:p>
        </p:txBody>
      </p:sp>
      <p:pic>
        <p:nvPicPr>
          <p:cNvPr id="10" name="Graphic 9" descr="Sustainability">
            <a:extLst>
              <a:ext uri="{FF2B5EF4-FFF2-40B4-BE49-F238E27FC236}">
                <a16:creationId xmlns:a16="http://schemas.microsoft.com/office/drawing/2014/main" id="{9051A0BB-B74D-41C8-8C22-2C6A881F78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236" y="1234728"/>
            <a:ext cx="7162800" cy="7162800"/>
          </a:xfrm>
          <a:prstGeom prst="rect">
            <a:avLst/>
          </a:prstGeom>
        </p:spPr>
      </p:pic>
      <p:pic>
        <p:nvPicPr>
          <p:cNvPr id="1026" name="Picture 2" descr="Federal Way Public Schools">
            <a:extLst>
              <a:ext uri="{FF2B5EF4-FFF2-40B4-BE49-F238E27FC236}">
                <a16:creationId xmlns:a16="http://schemas.microsoft.com/office/drawing/2014/main" id="{7B73EE4D-5FA9-E3A4-1D86-C1400DADDB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2002" y="7697070"/>
            <a:ext cx="4195762" cy="1400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0DA943-DAF5-AF88-33E8-239B9074627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84DA554-94BD-391B-9B1F-3326D744DAF7}"/>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78050B3C-7EAD-95E8-DB25-82C400083415}"/>
              </a:ext>
            </a:extLst>
          </p:cNvPr>
          <p:cNvSpPr txBox="1"/>
          <p:nvPr/>
        </p:nvSpPr>
        <p:spPr>
          <a:xfrm>
            <a:off x="2895600" y="621693"/>
            <a:ext cx="11516251" cy="4924425"/>
          </a:xfrm>
          <a:prstGeom prst="rect">
            <a:avLst/>
          </a:prstGeom>
        </p:spPr>
        <p:txBody>
          <a:bodyPr wrap="square" lIns="0" tIns="0" rIns="0" bIns="0" rtlCol="0" anchor="t">
            <a:spAutoFit/>
          </a:bodyPr>
          <a:lstStyle/>
          <a:p>
            <a:pPr algn="ctr"/>
            <a:r>
              <a:rPr lang="en-US" sz="8000" dirty="0">
                <a:solidFill>
                  <a:srgbClr val="00B050"/>
                </a:solidFill>
                <a:latin typeface="Arial" panose="020B0604020202020204" pitchFamily="34" charset="0"/>
                <a:ea typeface="Frutiger Bold"/>
                <a:cs typeface="Arial" panose="020B0604020202020204" pitchFamily="34" charset="0"/>
                <a:sym typeface="Frutiger Bold"/>
              </a:rPr>
              <a:t>What is better than composting food?</a:t>
            </a:r>
          </a:p>
          <a:p>
            <a:pPr algn="ctr"/>
            <a:r>
              <a:rPr lang="en-US" sz="8000" dirty="0">
                <a:latin typeface="Arial" panose="020B0604020202020204" pitchFamily="34" charset="0"/>
                <a:ea typeface="Frutiger Bold"/>
                <a:cs typeface="Arial" panose="020B0604020202020204" pitchFamily="34" charset="0"/>
                <a:sym typeface="Frutiger Bold"/>
              </a:rPr>
              <a:t>Try to eat your food and finish your milk! </a:t>
            </a:r>
          </a:p>
        </p:txBody>
      </p:sp>
      <p:pic>
        <p:nvPicPr>
          <p:cNvPr id="1026" name="Picture 2" descr="Federal Way Public Schools">
            <a:extLst>
              <a:ext uri="{FF2B5EF4-FFF2-40B4-BE49-F238E27FC236}">
                <a16:creationId xmlns:a16="http://schemas.microsoft.com/office/drawing/2014/main" id="{4217DDC2-B7AC-74D2-5AB7-963B8B434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2002" y="7697070"/>
            <a:ext cx="4195762" cy="14009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79326929-F9A2-0EA2-4CBB-ACF4147CEA9C}"/>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2" descr="http://blog.timesunion.com/opinion/files/2011/09/0922_WVsacredCow.jpg">
            <a:extLst>
              <a:ext uri="{FF2B5EF4-FFF2-40B4-BE49-F238E27FC236}">
                <a16:creationId xmlns:a16="http://schemas.microsoft.com/office/drawing/2014/main" id="{9AF316AC-B517-696D-7613-18BA087BEF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6510" y="5475006"/>
            <a:ext cx="3933826" cy="393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6738A60-33DA-FE4E-4963-663A2ABD0D3E}"/>
              </a:ext>
            </a:extLst>
          </p:cNvPr>
          <p:cNvPicPr>
            <a:picLocks noChangeAspect="1"/>
          </p:cNvPicPr>
          <p:nvPr/>
        </p:nvPicPr>
        <p:blipFill>
          <a:blip r:embed="rId5"/>
          <a:stretch>
            <a:fillRect/>
          </a:stretch>
        </p:blipFill>
        <p:spPr>
          <a:xfrm>
            <a:off x="8831246" y="5694767"/>
            <a:ext cx="2782955" cy="3970540"/>
          </a:xfrm>
          <a:prstGeom prst="rect">
            <a:avLst/>
          </a:prstGeom>
        </p:spPr>
      </p:pic>
    </p:spTree>
    <p:extLst>
      <p:ext uri="{BB962C8B-B14F-4D97-AF65-F5344CB8AC3E}">
        <p14:creationId xmlns:p14="http://schemas.microsoft.com/office/powerpoint/2010/main" val="275452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F9D080-CBDA-F49E-70D9-5A2D6D0EC4E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8E2518F-280D-DCC3-893B-DB4EAC9A33CD}"/>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1964867A-1F94-3988-EA83-0BF23E357106}"/>
              </a:ext>
            </a:extLst>
          </p:cNvPr>
          <p:cNvSpPr txBox="1"/>
          <p:nvPr/>
        </p:nvSpPr>
        <p:spPr>
          <a:xfrm>
            <a:off x="2895600" y="621693"/>
            <a:ext cx="11516251" cy="4308872"/>
          </a:xfrm>
          <a:prstGeom prst="rect">
            <a:avLst/>
          </a:prstGeom>
        </p:spPr>
        <p:txBody>
          <a:bodyPr wrap="square" lIns="0" tIns="0" rIns="0" bIns="0" rtlCol="0" anchor="t">
            <a:spAutoFit/>
          </a:bodyPr>
          <a:lstStyle/>
          <a:p>
            <a:pPr algn="ctr"/>
            <a:r>
              <a:rPr lang="en-US" sz="8000" dirty="0">
                <a:solidFill>
                  <a:srgbClr val="00B050"/>
                </a:solidFill>
                <a:latin typeface="Arial" panose="020B0604020202020204" pitchFamily="34" charset="0"/>
                <a:ea typeface="Frutiger Bold"/>
                <a:cs typeface="Arial" panose="020B0604020202020204" pitchFamily="34" charset="0"/>
                <a:sym typeface="Frutiger Bold"/>
              </a:rPr>
              <a:t>What is better than composting food?</a:t>
            </a:r>
          </a:p>
          <a:p>
            <a:pPr algn="ctr"/>
            <a:r>
              <a:rPr lang="en-US" sz="4000" dirty="0">
                <a:latin typeface="Arial" panose="020B0604020202020204" pitchFamily="34" charset="0"/>
                <a:ea typeface="Frutiger Bold"/>
                <a:cs typeface="Arial" panose="020B0604020202020204" pitchFamily="34" charset="0"/>
                <a:sym typeface="Frutiger Bold"/>
              </a:rPr>
              <a:t>If you cannot finish it, take it home if it is packed or if it is unopened and wrapped- place on share table if your school has one.</a:t>
            </a:r>
          </a:p>
        </p:txBody>
      </p:sp>
      <p:pic>
        <p:nvPicPr>
          <p:cNvPr id="1026" name="Picture 2" descr="Federal Way Public Schools">
            <a:extLst>
              <a:ext uri="{FF2B5EF4-FFF2-40B4-BE49-F238E27FC236}">
                <a16:creationId xmlns:a16="http://schemas.microsoft.com/office/drawing/2014/main" id="{06D11532-8C6D-C09F-E5F9-F95D9AAC5D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2002" y="7697070"/>
            <a:ext cx="4195762" cy="14009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124EC1C1-915C-F288-1AD9-797A056B26B4}"/>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0" name="Picture 4">
            <a:extLst>
              <a:ext uri="{FF2B5EF4-FFF2-40B4-BE49-F238E27FC236}">
                <a16:creationId xmlns:a16="http://schemas.microsoft.com/office/drawing/2014/main" id="{22BDE292-F961-58F3-7189-A8C9A30038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236" y="5405797"/>
            <a:ext cx="4465637" cy="39349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range">
            <a:extLst>
              <a:ext uri="{FF2B5EF4-FFF2-40B4-BE49-F238E27FC236}">
                <a16:creationId xmlns:a16="http://schemas.microsoft.com/office/drawing/2014/main" id="{568BEB3B-6AF2-94D9-34D9-3329DFCEFD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2224" y="6400945"/>
            <a:ext cx="3129247" cy="31292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E45E68C-C633-35CE-9520-1EF8FBF1B9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1471" y="5960189"/>
            <a:ext cx="3940076" cy="3664746"/>
          </a:xfrm>
          <a:prstGeom prst="rect">
            <a:avLst/>
          </a:prstGeom>
        </p:spPr>
      </p:pic>
    </p:spTree>
    <p:extLst>
      <p:ext uri="{BB962C8B-B14F-4D97-AF65-F5344CB8AC3E}">
        <p14:creationId xmlns:p14="http://schemas.microsoft.com/office/powerpoint/2010/main" val="67767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676400" y="508582"/>
            <a:ext cx="17526000" cy="1231106"/>
          </a:xfrm>
          <a:prstGeom prst="rect">
            <a:avLst/>
          </a:prstGeom>
        </p:spPr>
        <p:txBody>
          <a:bodyPr wrap="square" lIns="0" tIns="0" rIns="0" bIns="0" rtlCol="0" anchor="t">
            <a:spAutoFit/>
          </a:bodyPr>
          <a:lstStyle/>
          <a:p>
            <a:pPr algn="l"/>
            <a:r>
              <a:rPr lang="en-US" sz="8000" dirty="0">
                <a:solidFill>
                  <a:srgbClr val="00B050"/>
                </a:solidFill>
                <a:latin typeface="Arial" panose="020B0604020202020204" pitchFamily="34" charset="0"/>
                <a:ea typeface="Frutiger Bold"/>
                <a:cs typeface="Arial" panose="020B0604020202020204" pitchFamily="34" charset="0"/>
                <a:sym typeface="Frutiger Bold"/>
              </a:rPr>
              <a:t>What if you opened your food?</a:t>
            </a:r>
          </a:p>
        </p:txBody>
      </p:sp>
      <p:sp>
        <p:nvSpPr>
          <p:cNvPr id="12" name="TextBox 11">
            <a:extLst>
              <a:ext uri="{FF2B5EF4-FFF2-40B4-BE49-F238E27FC236}">
                <a16:creationId xmlns:a16="http://schemas.microsoft.com/office/drawing/2014/main" id="{E28E997D-67D9-4866-B426-150FC1C6295C}"/>
              </a:ext>
            </a:extLst>
          </p:cNvPr>
          <p:cNvSpPr txBox="1"/>
          <p:nvPr/>
        </p:nvSpPr>
        <p:spPr>
          <a:xfrm>
            <a:off x="9557084" y="2588955"/>
            <a:ext cx="7289854" cy="5016758"/>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Empty your loose food in the compost container.</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Throw the empty plastic bag away.</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Remember, NO PLASTIC IN THE COMPOST.</a:t>
            </a:r>
          </a:p>
        </p:txBody>
      </p:sp>
      <p:pic>
        <p:nvPicPr>
          <p:cNvPr id="6146" name="Picture 2" descr="Ziplock Bag Stock Photos, Pictures &amp; Royalty-Free Images - iStock">
            <a:extLst>
              <a:ext uri="{FF2B5EF4-FFF2-40B4-BE49-F238E27FC236}">
                <a16:creationId xmlns:a16="http://schemas.microsoft.com/office/drawing/2014/main" id="{7E7FF971-A7D5-C762-91D0-F988D3C58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1806500"/>
            <a:ext cx="4270432" cy="34889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trash cans with different colors&#10;&#10;AI-generated content may be incorrect.">
            <a:extLst>
              <a:ext uri="{FF2B5EF4-FFF2-40B4-BE49-F238E27FC236}">
                <a16:creationId xmlns:a16="http://schemas.microsoft.com/office/drawing/2014/main" id="{784448E8-1D8E-7267-25AA-3D1502F3963E}"/>
              </a:ext>
            </a:extLst>
          </p:cNvPr>
          <p:cNvPicPr>
            <a:picLocks noChangeAspect="1"/>
          </p:cNvPicPr>
          <p:nvPr/>
        </p:nvPicPr>
        <p:blipFill>
          <a:blip r:embed="rId3">
            <a:extLst>
              <a:ext uri="{28A0092B-C50C-407E-A947-70E740481C1C}">
                <a14:useLocalDpi xmlns:a14="http://schemas.microsoft.com/office/drawing/2010/main" val="0"/>
              </a:ext>
            </a:extLst>
          </a:blip>
          <a:srcRect l="-694" t="27812" r="67810" b="35185"/>
          <a:stretch>
            <a:fillRect/>
          </a:stretch>
        </p:blipFill>
        <p:spPr>
          <a:xfrm>
            <a:off x="2286000" y="5125453"/>
            <a:ext cx="2794296" cy="4192375"/>
          </a:xfrm>
          <a:prstGeom prst="rect">
            <a:avLst/>
          </a:prstGeom>
        </p:spPr>
      </p:pic>
      <p:pic>
        <p:nvPicPr>
          <p:cNvPr id="6" name="Picture 5">
            <a:extLst>
              <a:ext uri="{FF2B5EF4-FFF2-40B4-BE49-F238E27FC236}">
                <a16:creationId xmlns:a16="http://schemas.microsoft.com/office/drawing/2014/main" id="{37A9D364-B5D6-6566-5C9B-0CA854704591}"/>
              </a:ext>
            </a:extLst>
          </p:cNvPr>
          <p:cNvPicPr>
            <a:picLocks noChangeAspect="1"/>
          </p:cNvPicPr>
          <p:nvPr/>
        </p:nvPicPr>
        <p:blipFill>
          <a:blip r:embed="rId4"/>
          <a:stretch>
            <a:fillRect/>
          </a:stretch>
        </p:blipFill>
        <p:spPr>
          <a:xfrm>
            <a:off x="6155835" y="2278568"/>
            <a:ext cx="3230374" cy="2352759"/>
          </a:xfrm>
          <a:prstGeom prst="rect">
            <a:avLst/>
          </a:prstGeom>
        </p:spPr>
      </p:pic>
      <p:pic>
        <p:nvPicPr>
          <p:cNvPr id="7" name="Picture 6" descr="A group of trash cans with different colors&#10;&#10;AI-generated content may be incorrect.">
            <a:extLst>
              <a:ext uri="{FF2B5EF4-FFF2-40B4-BE49-F238E27FC236}">
                <a16:creationId xmlns:a16="http://schemas.microsoft.com/office/drawing/2014/main" id="{37670E78-41EF-779C-3AEE-23B59EA7A221}"/>
              </a:ext>
            </a:extLst>
          </p:cNvPr>
          <p:cNvPicPr>
            <a:picLocks noChangeAspect="1"/>
          </p:cNvPicPr>
          <p:nvPr/>
        </p:nvPicPr>
        <p:blipFill>
          <a:blip r:embed="rId3">
            <a:extLst>
              <a:ext uri="{28A0092B-C50C-407E-A947-70E740481C1C}">
                <a14:useLocalDpi xmlns:a14="http://schemas.microsoft.com/office/drawing/2010/main" val="0"/>
              </a:ext>
            </a:extLst>
          </a:blip>
          <a:srcRect l="67746" t="27812" r="694" b="35185"/>
          <a:stretch>
            <a:fillRect/>
          </a:stretch>
        </p:blipFill>
        <p:spPr>
          <a:xfrm>
            <a:off x="6564453" y="5032139"/>
            <a:ext cx="2681739" cy="4192375"/>
          </a:xfrm>
          <a:prstGeom prst="rect">
            <a:avLst/>
          </a:prstGeom>
        </p:spPr>
      </p:pic>
      <p:sp>
        <p:nvSpPr>
          <p:cNvPr id="8" name="Arrow: Down 7">
            <a:extLst>
              <a:ext uri="{FF2B5EF4-FFF2-40B4-BE49-F238E27FC236}">
                <a16:creationId xmlns:a16="http://schemas.microsoft.com/office/drawing/2014/main" id="{1E811943-46D3-63FB-483C-E18D6A027568}"/>
              </a:ext>
            </a:extLst>
          </p:cNvPr>
          <p:cNvSpPr/>
          <p:nvPr/>
        </p:nvSpPr>
        <p:spPr>
          <a:xfrm>
            <a:off x="3683148" y="3866227"/>
            <a:ext cx="862081" cy="2115473"/>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55ABEF11-3576-9D03-E666-7D00AF2ACF04}"/>
              </a:ext>
            </a:extLst>
          </p:cNvPr>
          <p:cNvSpPr/>
          <p:nvPr/>
        </p:nvSpPr>
        <p:spPr>
          <a:xfrm>
            <a:off x="8083675" y="3866226"/>
            <a:ext cx="862081" cy="2115473"/>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009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CECCFE-950D-67E2-8D2E-0B33058EB4A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9B45A3B-77C3-A25C-2E9E-E35A52555031}"/>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B19A5F30-509C-0AEA-6750-175B20E3F962}"/>
              </a:ext>
            </a:extLst>
          </p:cNvPr>
          <p:cNvSpPr txBox="1"/>
          <p:nvPr/>
        </p:nvSpPr>
        <p:spPr>
          <a:xfrm>
            <a:off x="1376087" y="280100"/>
            <a:ext cx="15093164" cy="1231106"/>
          </a:xfrm>
          <a:prstGeom prst="rect">
            <a:avLst/>
          </a:prstGeom>
        </p:spPr>
        <p:txBody>
          <a:bodyPr wrap="square" lIns="0" tIns="0" rIns="0" bIns="0" rtlCol="0" anchor="t">
            <a:spAutoFit/>
          </a:bodyPr>
          <a:lstStyle/>
          <a:p>
            <a:pPr algn="ctr"/>
            <a:r>
              <a:rPr lang="en-US" sz="8000" b="1" dirty="0">
                <a:solidFill>
                  <a:srgbClr val="0070C0"/>
                </a:solidFill>
                <a:latin typeface="Arial" panose="020B0604020202020204" pitchFamily="34" charset="0"/>
                <a:ea typeface="Frutiger Bold"/>
                <a:cs typeface="Arial" panose="020B0604020202020204" pitchFamily="34" charset="0"/>
                <a:sym typeface="Frutiger Bold"/>
              </a:rPr>
              <a:t>Blue is for recycling</a:t>
            </a:r>
          </a:p>
        </p:txBody>
      </p:sp>
      <p:pic>
        <p:nvPicPr>
          <p:cNvPr id="1026" name="Picture 2" descr="Federal Way Public Schools">
            <a:extLst>
              <a:ext uri="{FF2B5EF4-FFF2-40B4-BE49-F238E27FC236}">
                <a16:creationId xmlns:a16="http://schemas.microsoft.com/office/drawing/2014/main" id="{876538F8-6827-89E2-078B-67251EBBC5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34843" y="8605984"/>
            <a:ext cx="4195762" cy="14009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58FB47D-E03A-405D-28AA-4C490E8AB682}"/>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1634263" y="7961795"/>
            <a:ext cx="2064669" cy="2208764"/>
          </a:xfrm>
          <a:prstGeom prst="rect">
            <a:avLst/>
          </a:prstGeom>
          <a:ln>
            <a:noFill/>
          </a:ln>
          <a:extLst>
            <a:ext uri="{53640926-AAD7-44D8-BBD7-CCE9431645EC}">
              <a14:shadowObscured xmlns:a14="http://schemas.microsoft.com/office/drawing/2010/main"/>
            </a:ext>
          </a:extLst>
        </p:spPr>
      </p:pic>
      <p:sp>
        <p:nvSpPr>
          <p:cNvPr id="11" name="Rectangle 1">
            <a:extLst>
              <a:ext uri="{FF2B5EF4-FFF2-40B4-BE49-F238E27FC236}">
                <a16:creationId xmlns:a16="http://schemas.microsoft.com/office/drawing/2014/main" id="{7C3BAA26-0A26-9683-6B17-3A7D87881E8B}"/>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group of trash cans with different colors&#10;&#10;AI-generated content may be incorrect.">
            <a:extLst>
              <a:ext uri="{FF2B5EF4-FFF2-40B4-BE49-F238E27FC236}">
                <a16:creationId xmlns:a16="http://schemas.microsoft.com/office/drawing/2014/main" id="{1E26F769-A28D-FC2D-9D26-D5B3F864EFEE}"/>
              </a:ext>
            </a:extLst>
          </p:cNvPr>
          <p:cNvPicPr>
            <a:picLocks noChangeAspect="1"/>
          </p:cNvPicPr>
          <p:nvPr/>
        </p:nvPicPr>
        <p:blipFill>
          <a:blip r:embed="rId5">
            <a:extLst>
              <a:ext uri="{28A0092B-C50C-407E-A947-70E740481C1C}">
                <a14:useLocalDpi xmlns:a14="http://schemas.microsoft.com/office/drawing/2010/main" val="0"/>
              </a:ext>
            </a:extLst>
          </a:blip>
          <a:srcRect l="32190" t="27812" r="32254" b="35185"/>
          <a:stretch>
            <a:fillRect/>
          </a:stretch>
        </p:blipFill>
        <p:spPr>
          <a:xfrm>
            <a:off x="457199" y="1830162"/>
            <a:ext cx="4418799" cy="6131633"/>
          </a:xfrm>
          <a:prstGeom prst="rect">
            <a:avLst/>
          </a:prstGeom>
        </p:spPr>
      </p:pic>
      <p:pic>
        <p:nvPicPr>
          <p:cNvPr id="6" name="Picture 5" descr="A poster with different types of recycle materials&#10;&#10;AI-generated content may be incorrect.">
            <a:extLst>
              <a:ext uri="{FF2B5EF4-FFF2-40B4-BE49-F238E27FC236}">
                <a16:creationId xmlns:a16="http://schemas.microsoft.com/office/drawing/2014/main" id="{81DB999C-C746-4F9A-E7DA-A8B89B337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1999" y="1511206"/>
            <a:ext cx="11685515" cy="7094777"/>
          </a:xfrm>
          <a:prstGeom prst="rect">
            <a:avLst/>
          </a:prstGeom>
        </p:spPr>
      </p:pic>
    </p:spTree>
    <p:extLst>
      <p:ext uri="{BB962C8B-B14F-4D97-AF65-F5344CB8AC3E}">
        <p14:creationId xmlns:p14="http://schemas.microsoft.com/office/powerpoint/2010/main" val="382045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8A1255-D5EB-C847-118F-57805C70528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5ED78E5-EF68-799A-389A-212179B3C992}"/>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EB30D792-55C9-2C3F-D2E6-79E48591787B}"/>
              </a:ext>
            </a:extLst>
          </p:cNvPr>
          <p:cNvSpPr txBox="1"/>
          <p:nvPr/>
        </p:nvSpPr>
        <p:spPr>
          <a:xfrm>
            <a:off x="4902905" y="796570"/>
            <a:ext cx="11593253" cy="4616648"/>
          </a:xfrm>
          <a:prstGeom prst="rect">
            <a:avLst/>
          </a:prstGeom>
        </p:spPr>
        <p:txBody>
          <a:bodyPr wrap="square" lIns="0" tIns="0" rIns="0" bIns="0" rtlCol="0" anchor="t">
            <a:spAutoFit/>
          </a:bodyPr>
          <a:lstStyle/>
          <a:p>
            <a:pPr algn="ctr"/>
            <a:r>
              <a:rPr lang="en-US" sz="6000" dirty="0">
                <a:solidFill>
                  <a:srgbClr val="0070C0"/>
                </a:solidFill>
                <a:latin typeface="Arial" panose="020B0604020202020204" pitchFamily="34" charset="0"/>
                <a:ea typeface="Frutiger Bold"/>
                <a:cs typeface="Arial" panose="020B0604020202020204" pitchFamily="34" charset="0"/>
                <a:sym typeface="Frutiger Bold"/>
              </a:rPr>
              <a:t>Materials collected for recycling are turned into new items.</a:t>
            </a:r>
          </a:p>
          <a:p>
            <a:pPr algn="ctr"/>
            <a:r>
              <a:rPr lang="en-US" sz="6000" dirty="0">
                <a:solidFill>
                  <a:srgbClr val="0070C0"/>
                </a:solidFill>
                <a:latin typeface="Arial" panose="020B0604020202020204" pitchFamily="34" charset="0"/>
                <a:ea typeface="Frutiger Bold"/>
                <a:cs typeface="Arial" panose="020B0604020202020204" pitchFamily="34" charset="0"/>
                <a:sym typeface="Frutiger Bold"/>
              </a:rPr>
              <a:t>Cans back into cans</a:t>
            </a:r>
          </a:p>
          <a:p>
            <a:pPr algn="ctr"/>
            <a:r>
              <a:rPr lang="en-US" sz="6000" dirty="0">
                <a:solidFill>
                  <a:srgbClr val="0070C0"/>
                </a:solidFill>
                <a:latin typeface="Arial" panose="020B0604020202020204" pitchFamily="34" charset="0"/>
                <a:ea typeface="Frutiger Bold"/>
                <a:cs typeface="Arial" panose="020B0604020202020204" pitchFamily="34" charset="0"/>
                <a:sym typeface="Frutiger Bold"/>
              </a:rPr>
              <a:t>Plastic bottles into bottles and other items.</a:t>
            </a:r>
          </a:p>
        </p:txBody>
      </p:sp>
      <p:pic>
        <p:nvPicPr>
          <p:cNvPr id="1026" name="Picture 2" descr="Federal Way Public Schools">
            <a:extLst>
              <a:ext uri="{FF2B5EF4-FFF2-40B4-BE49-F238E27FC236}">
                <a16:creationId xmlns:a16="http://schemas.microsoft.com/office/drawing/2014/main" id="{7AC8673D-7B80-895D-D2B9-BD1F4F46C9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2002" y="7697070"/>
            <a:ext cx="4195762" cy="14009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F33809C-E88D-444F-2281-DDD9F0824553}"/>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1634263" y="7961795"/>
            <a:ext cx="2064669" cy="2208764"/>
          </a:xfrm>
          <a:prstGeom prst="rect">
            <a:avLst/>
          </a:prstGeom>
          <a:ln>
            <a:noFill/>
          </a:ln>
          <a:extLst>
            <a:ext uri="{53640926-AAD7-44D8-BBD7-CCE9431645EC}">
              <a14:shadowObscured xmlns:a14="http://schemas.microsoft.com/office/drawing/2010/main"/>
            </a:ext>
          </a:extLst>
        </p:spPr>
      </p:pic>
      <p:sp>
        <p:nvSpPr>
          <p:cNvPr id="11" name="Rectangle 1">
            <a:extLst>
              <a:ext uri="{FF2B5EF4-FFF2-40B4-BE49-F238E27FC236}">
                <a16:creationId xmlns:a16="http://schemas.microsoft.com/office/drawing/2014/main" id="{4B18D537-D074-2E22-1753-9FB7B46EC022}"/>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group of trash cans with different colors&#10;&#10;AI-generated content may be incorrect.">
            <a:extLst>
              <a:ext uri="{FF2B5EF4-FFF2-40B4-BE49-F238E27FC236}">
                <a16:creationId xmlns:a16="http://schemas.microsoft.com/office/drawing/2014/main" id="{ABB48CCF-F0F5-0AA9-D140-60A4B0174DDD}"/>
              </a:ext>
            </a:extLst>
          </p:cNvPr>
          <p:cNvPicPr>
            <a:picLocks noChangeAspect="1"/>
          </p:cNvPicPr>
          <p:nvPr/>
        </p:nvPicPr>
        <p:blipFill>
          <a:blip r:embed="rId5">
            <a:extLst>
              <a:ext uri="{28A0092B-C50C-407E-A947-70E740481C1C}">
                <a14:useLocalDpi xmlns:a14="http://schemas.microsoft.com/office/drawing/2010/main" val="0"/>
              </a:ext>
            </a:extLst>
          </a:blip>
          <a:srcRect l="32190" t="27812" r="32254" b="35185"/>
          <a:stretch>
            <a:fillRect/>
          </a:stretch>
        </p:blipFill>
        <p:spPr>
          <a:xfrm>
            <a:off x="457199" y="1830162"/>
            <a:ext cx="4418799" cy="6131633"/>
          </a:xfrm>
          <a:prstGeom prst="rect">
            <a:avLst/>
          </a:prstGeom>
        </p:spPr>
      </p:pic>
      <p:pic>
        <p:nvPicPr>
          <p:cNvPr id="7" name="Picture 6" descr="A conveyor belt with a person standing on it&#10;&#10;AI-generated content may be incorrect.">
            <a:extLst>
              <a:ext uri="{FF2B5EF4-FFF2-40B4-BE49-F238E27FC236}">
                <a16:creationId xmlns:a16="http://schemas.microsoft.com/office/drawing/2014/main" id="{0E70D21A-0513-16E5-53CA-F4935CFB29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1634" y="5889177"/>
            <a:ext cx="6644731" cy="4145235"/>
          </a:xfrm>
          <a:prstGeom prst="rect">
            <a:avLst/>
          </a:prstGeom>
        </p:spPr>
      </p:pic>
    </p:spTree>
    <p:extLst>
      <p:ext uri="{BB962C8B-B14F-4D97-AF65-F5344CB8AC3E}">
        <p14:creationId xmlns:p14="http://schemas.microsoft.com/office/powerpoint/2010/main" val="1221556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5629DC-FA1E-FAEA-0BB0-ED44C4BC2B5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277064F-7EEA-BCE7-F96B-92467A1209BD}"/>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64B7AEB0-9083-EF7C-4A36-2CB05C0FECBA}"/>
              </a:ext>
            </a:extLst>
          </p:cNvPr>
          <p:cNvSpPr txBox="1"/>
          <p:nvPr/>
        </p:nvSpPr>
        <p:spPr>
          <a:xfrm>
            <a:off x="1376087" y="280100"/>
            <a:ext cx="15093164" cy="1231106"/>
          </a:xfrm>
          <a:prstGeom prst="rect">
            <a:avLst/>
          </a:prstGeom>
        </p:spPr>
        <p:txBody>
          <a:bodyPr wrap="square" lIns="0" tIns="0" rIns="0" bIns="0" rtlCol="0" anchor="t">
            <a:spAutoFit/>
          </a:bodyPr>
          <a:lstStyle/>
          <a:p>
            <a:pPr algn="ctr"/>
            <a:r>
              <a:rPr lang="en-US" sz="8000" b="1" dirty="0">
                <a:solidFill>
                  <a:schemeClr val="bg1">
                    <a:lumMod val="50000"/>
                  </a:schemeClr>
                </a:solidFill>
                <a:latin typeface="Arial" panose="020B0604020202020204" pitchFamily="34" charset="0"/>
                <a:ea typeface="Frutiger Bold"/>
                <a:cs typeface="Arial" panose="020B0604020202020204" pitchFamily="34" charset="0"/>
                <a:sym typeface="Frutiger Bold"/>
              </a:rPr>
              <a:t>Grey is for garbage.</a:t>
            </a:r>
          </a:p>
        </p:txBody>
      </p:sp>
      <p:pic>
        <p:nvPicPr>
          <p:cNvPr id="1026" name="Picture 2" descr="Federal Way Public Schools">
            <a:extLst>
              <a:ext uri="{FF2B5EF4-FFF2-40B4-BE49-F238E27FC236}">
                <a16:creationId xmlns:a16="http://schemas.microsoft.com/office/drawing/2014/main" id="{C261C253-B891-893E-D226-836E6AF238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2200" y="8605984"/>
            <a:ext cx="4195762" cy="1400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D282485-DA5A-17FF-F894-B7D03BF2B691}"/>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1705828" y="8038047"/>
            <a:ext cx="2150140" cy="2119877"/>
          </a:xfrm>
          <a:prstGeom prst="rect">
            <a:avLst/>
          </a:prstGeom>
          <a:ln>
            <a:noFill/>
          </a:ln>
          <a:extLst>
            <a:ext uri="{53640926-AAD7-44D8-BBD7-CCE9431645EC}">
              <a14:shadowObscured xmlns:a14="http://schemas.microsoft.com/office/drawing/2010/main"/>
            </a:ext>
          </a:extLst>
        </p:spPr>
      </p:pic>
      <p:sp>
        <p:nvSpPr>
          <p:cNvPr id="11" name="Rectangle 1">
            <a:extLst>
              <a:ext uri="{FF2B5EF4-FFF2-40B4-BE49-F238E27FC236}">
                <a16:creationId xmlns:a16="http://schemas.microsoft.com/office/drawing/2014/main" id="{B3910CB8-D4E2-090C-D842-0279F88C2988}"/>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group of trash cans with different colors&#10;&#10;AI-generated content may be incorrect.">
            <a:extLst>
              <a:ext uri="{FF2B5EF4-FFF2-40B4-BE49-F238E27FC236}">
                <a16:creationId xmlns:a16="http://schemas.microsoft.com/office/drawing/2014/main" id="{E191C23A-DDCA-B586-B4D2-3EEE31F9DAD1}"/>
              </a:ext>
            </a:extLst>
          </p:cNvPr>
          <p:cNvPicPr>
            <a:picLocks noChangeAspect="1"/>
          </p:cNvPicPr>
          <p:nvPr/>
        </p:nvPicPr>
        <p:blipFill>
          <a:blip r:embed="rId5">
            <a:extLst>
              <a:ext uri="{28A0092B-C50C-407E-A947-70E740481C1C}">
                <a14:useLocalDpi xmlns:a14="http://schemas.microsoft.com/office/drawing/2010/main" val="0"/>
              </a:ext>
            </a:extLst>
          </a:blip>
          <a:srcRect l="67746" t="27812" r="694" b="35185"/>
          <a:stretch>
            <a:fillRect/>
          </a:stretch>
        </p:blipFill>
        <p:spPr>
          <a:xfrm>
            <a:off x="654836" y="1328860"/>
            <a:ext cx="4190199" cy="6550557"/>
          </a:xfrm>
          <a:prstGeom prst="rect">
            <a:avLst/>
          </a:prstGeom>
        </p:spPr>
      </p:pic>
      <p:pic>
        <p:nvPicPr>
          <p:cNvPr id="4" name="Picture 3" descr="A group of garbage items&#10;&#10;AI-generated content may be incorrect.">
            <a:extLst>
              <a:ext uri="{FF2B5EF4-FFF2-40B4-BE49-F238E27FC236}">
                <a16:creationId xmlns:a16="http://schemas.microsoft.com/office/drawing/2014/main" id="{375F993A-B12D-13B1-910D-1685B01D33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5034" y="1681632"/>
            <a:ext cx="11156965" cy="6775120"/>
          </a:xfrm>
          <a:prstGeom prst="rect">
            <a:avLst/>
          </a:prstGeom>
        </p:spPr>
      </p:pic>
    </p:spTree>
    <p:extLst>
      <p:ext uri="{BB962C8B-B14F-4D97-AF65-F5344CB8AC3E}">
        <p14:creationId xmlns:p14="http://schemas.microsoft.com/office/powerpoint/2010/main" val="323305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6D1D9-3836-0B53-32F3-72A2F7F9B40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F35C334-1547-F0E5-8216-FCAD9C0E9B6C}"/>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A5AE2F5E-63BE-C693-8AD9-3ABACAF5402C}"/>
              </a:ext>
            </a:extLst>
          </p:cNvPr>
          <p:cNvSpPr txBox="1"/>
          <p:nvPr/>
        </p:nvSpPr>
        <p:spPr>
          <a:xfrm>
            <a:off x="1376087" y="280100"/>
            <a:ext cx="15093164" cy="1231106"/>
          </a:xfrm>
          <a:prstGeom prst="rect">
            <a:avLst/>
          </a:prstGeom>
        </p:spPr>
        <p:txBody>
          <a:bodyPr wrap="square" lIns="0" tIns="0" rIns="0" bIns="0" rtlCol="0" anchor="t">
            <a:spAutoFit/>
          </a:bodyPr>
          <a:lstStyle/>
          <a:p>
            <a:pPr algn="ctr"/>
            <a:r>
              <a:rPr lang="en-US" sz="8000" dirty="0">
                <a:solidFill>
                  <a:schemeClr val="bg1">
                    <a:lumMod val="50000"/>
                  </a:schemeClr>
                </a:solidFill>
                <a:latin typeface="Arial" panose="020B0604020202020204" pitchFamily="34" charset="0"/>
                <a:ea typeface="Frutiger Bold"/>
                <a:cs typeface="Arial" panose="020B0604020202020204" pitchFamily="34" charset="0"/>
                <a:sym typeface="Frutiger Bold"/>
              </a:rPr>
              <a:t>Garbage will go to a landfill. </a:t>
            </a:r>
          </a:p>
        </p:txBody>
      </p:sp>
      <p:pic>
        <p:nvPicPr>
          <p:cNvPr id="1026" name="Picture 2" descr="Federal Way Public Schools">
            <a:extLst>
              <a:ext uri="{FF2B5EF4-FFF2-40B4-BE49-F238E27FC236}">
                <a16:creationId xmlns:a16="http://schemas.microsoft.com/office/drawing/2014/main" id="{FBAD2101-26C3-D13B-74CF-D148784148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39800" y="8605984"/>
            <a:ext cx="4195762" cy="1400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F766EC-8C7C-3AF1-F9E1-36885B3E7745}"/>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1705828" y="8038047"/>
            <a:ext cx="2150140" cy="2119877"/>
          </a:xfrm>
          <a:prstGeom prst="rect">
            <a:avLst/>
          </a:prstGeom>
          <a:ln>
            <a:noFill/>
          </a:ln>
          <a:extLst>
            <a:ext uri="{53640926-AAD7-44D8-BBD7-CCE9431645EC}">
              <a14:shadowObscured xmlns:a14="http://schemas.microsoft.com/office/drawing/2010/main"/>
            </a:ext>
          </a:extLst>
        </p:spPr>
      </p:pic>
      <p:sp>
        <p:nvSpPr>
          <p:cNvPr id="11" name="Rectangle 1">
            <a:extLst>
              <a:ext uri="{FF2B5EF4-FFF2-40B4-BE49-F238E27FC236}">
                <a16:creationId xmlns:a16="http://schemas.microsoft.com/office/drawing/2014/main" id="{AF4679F2-680F-09CA-21D4-CDB2D77691F4}"/>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group of trash cans with different colors&#10;&#10;AI-generated content may be incorrect.">
            <a:extLst>
              <a:ext uri="{FF2B5EF4-FFF2-40B4-BE49-F238E27FC236}">
                <a16:creationId xmlns:a16="http://schemas.microsoft.com/office/drawing/2014/main" id="{C39B91F5-2099-CF36-3FE8-8DD563E27AB0}"/>
              </a:ext>
            </a:extLst>
          </p:cNvPr>
          <p:cNvPicPr>
            <a:picLocks noChangeAspect="1"/>
          </p:cNvPicPr>
          <p:nvPr/>
        </p:nvPicPr>
        <p:blipFill>
          <a:blip r:embed="rId5">
            <a:extLst>
              <a:ext uri="{28A0092B-C50C-407E-A947-70E740481C1C}">
                <a14:useLocalDpi xmlns:a14="http://schemas.microsoft.com/office/drawing/2010/main" val="0"/>
              </a:ext>
            </a:extLst>
          </a:blip>
          <a:srcRect l="67746" t="27812" r="694" b="35185"/>
          <a:stretch>
            <a:fillRect/>
          </a:stretch>
        </p:blipFill>
        <p:spPr>
          <a:xfrm>
            <a:off x="654836" y="1328860"/>
            <a:ext cx="4190199" cy="6550557"/>
          </a:xfrm>
          <a:prstGeom prst="rect">
            <a:avLst/>
          </a:prstGeom>
        </p:spPr>
      </p:pic>
      <p:pic>
        <p:nvPicPr>
          <p:cNvPr id="4" name="Picture 3">
            <a:extLst>
              <a:ext uri="{FF2B5EF4-FFF2-40B4-BE49-F238E27FC236}">
                <a16:creationId xmlns:a16="http://schemas.microsoft.com/office/drawing/2014/main" id="{A14A305D-C761-F8D3-D150-BA25FB3D4A93}"/>
              </a:ext>
            </a:extLst>
          </p:cNvPr>
          <p:cNvPicPr>
            <a:picLocks noChangeAspect="1"/>
          </p:cNvPicPr>
          <p:nvPr/>
        </p:nvPicPr>
        <p:blipFill>
          <a:blip r:embed="rId6"/>
          <a:stretch>
            <a:fillRect/>
          </a:stretch>
        </p:blipFill>
        <p:spPr>
          <a:xfrm>
            <a:off x="5449481" y="1681632"/>
            <a:ext cx="9825836" cy="6550557"/>
          </a:xfrm>
          <a:prstGeom prst="rect">
            <a:avLst/>
          </a:prstGeom>
        </p:spPr>
      </p:pic>
    </p:spTree>
    <p:extLst>
      <p:ext uri="{BB962C8B-B14F-4D97-AF65-F5344CB8AC3E}">
        <p14:creationId xmlns:p14="http://schemas.microsoft.com/office/powerpoint/2010/main" val="367697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E7C0D-AB33-47D8-A1E2-217E18C8C7EB}"/>
              </a:ext>
            </a:extLst>
          </p:cNvPr>
          <p:cNvSpPr>
            <a:spLocks noGrp="1"/>
          </p:cNvSpPr>
          <p:nvPr>
            <p:ph type="title"/>
          </p:nvPr>
        </p:nvSpPr>
        <p:spPr>
          <a:xfrm>
            <a:off x="76200" y="-266700"/>
            <a:ext cx="18135600" cy="5895484"/>
          </a:xfrm>
          <a:noFill/>
        </p:spPr>
        <p:txBody>
          <a:bodyPr anchor="ctr">
            <a:normAutofit/>
          </a:bodyPr>
          <a:lstStyle/>
          <a:p>
            <a:pPr algn="ctr"/>
            <a:r>
              <a:rPr lang="en-US" sz="15000" dirty="0">
                <a:latin typeface="Arial" panose="020B0604020202020204" pitchFamily="34" charset="0"/>
                <a:cs typeface="Arial" panose="020B0604020202020204" pitchFamily="34" charset="0"/>
              </a:rPr>
              <a:t>Let’s Practice Sorting!</a:t>
            </a:r>
          </a:p>
        </p:txBody>
      </p:sp>
      <p:pic>
        <p:nvPicPr>
          <p:cNvPr id="3" name="Picture 2" descr="A group of trash cans with different colors&#10;&#10;AI-generated content may be incorrect.">
            <a:extLst>
              <a:ext uri="{FF2B5EF4-FFF2-40B4-BE49-F238E27FC236}">
                <a16:creationId xmlns:a16="http://schemas.microsoft.com/office/drawing/2014/main" id="{6E7693F6-7395-0608-6A9D-3A334C4DCA8B}"/>
              </a:ext>
            </a:extLst>
          </p:cNvPr>
          <p:cNvPicPr>
            <a:picLocks noChangeAspect="1"/>
          </p:cNvPicPr>
          <p:nvPr/>
        </p:nvPicPr>
        <p:blipFill>
          <a:blip r:embed="rId2">
            <a:extLst>
              <a:ext uri="{28A0092B-C50C-407E-A947-70E740481C1C}">
                <a14:useLocalDpi xmlns:a14="http://schemas.microsoft.com/office/drawing/2010/main" val="0"/>
              </a:ext>
            </a:extLst>
          </a:blip>
          <a:srcRect l="-694" t="27812" r="694" b="35185"/>
          <a:stretch>
            <a:fillRect/>
          </a:stretch>
        </p:blipFill>
        <p:spPr>
          <a:xfrm>
            <a:off x="3733800" y="4850950"/>
            <a:ext cx="10171050" cy="5018125"/>
          </a:xfrm>
          <a:prstGeom prst="rect">
            <a:avLst/>
          </a:prstGeom>
        </p:spPr>
      </p:pic>
    </p:spTree>
    <p:extLst>
      <p:ext uri="{BB962C8B-B14F-4D97-AF65-F5344CB8AC3E}">
        <p14:creationId xmlns:p14="http://schemas.microsoft.com/office/powerpoint/2010/main" val="1853595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62000" y="254695"/>
            <a:ext cx="17145000" cy="1582293"/>
          </a:xfrm>
          <a:prstGeom prst="rect">
            <a:avLst/>
          </a:prstGeom>
        </p:spPr>
        <p:txBody>
          <a:bodyPr wrap="square" lIns="0" tIns="0" rIns="0" bIns="0" rtlCol="0" anchor="t">
            <a:spAutoFit/>
          </a:bodyPr>
          <a:lstStyle/>
          <a:p>
            <a:pPr>
              <a:lnSpc>
                <a:spcPts val="13999"/>
              </a:lnSpc>
            </a:pPr>
            <a:r>
              <a:rPr lang="en-US" sz="8000" dirty="0">
                <a:solidFill>
                  <a:srgbClr val="00B050"/>
                </a:solidFill>
                <a:latin typeface="Arial" panose="020B0604020202020204" pitchFamily="34" charset="0"/>
                <a:ea typeface="Frutiger Bold"/>
                <a:cs typeface="Arial" panose="020B0604020202020204" pitchFamily="34" charset="0"/>
                <a:sym typeface="Frutiger Bold"/>
              </a:rPr>
              <a:t>Which of these go in the compost?</a:t>
            </a:r>
          </a:p>
        </p:txBody>
      </p:sp>
      <p:sp>
        <p:nvSpPr>
          <p:cNvPr id="5" name="TextBox 4">
            <a:extLst>
              <a:ext uri="{FF2B5EF4-FFF2-40B4-BE49-F238E27FC236}">
                <a16:creationId xmlns:a16="http://schemas.microsoft.com/office/drawing/2014/main" id="{89F84AB7-5728-4900-A093-BDF910A95513}"/>
              </a:ext>
            </a:extLst>
          </p:cNvPr>
          <p:cNvSpPr txBox="1"/>
          <p:nvPr/>
        </p:nvSpPr>
        <p:spPr>
          <a:xfrm>
            <a:off x="762000" y="1851535"/>
            <a:ext cx="557075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There are 4 right answers!</a:t>
            </a:r>
          </a:p>
        </p:txBody>
      </p:sp>
      <p:pic>
        <p:nvPicPr>
          <p:cNvPr id="8196" name="Picture 4" descr="Takis Fuego Hot Chili &amp; Lime Rolled Tortilla Chips - 4 Ounce Bags - 6ct">
            <a:extLst>
              <a:ext uri="{FF2B5EF4-FFF2-40B4-BE49-F238E27FC236}">
                <a16:creationId xmlns:a16="http://schemas.microsoft.com/office/drawing/2014/main" id="{0816E7FA-0582-481E-B2BB-15D8E1775A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106" y="2600484"/>
            <a:ext cx="3032113" cy="30321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opco Hydra Bottle 16.9oz-Blue">
            <a:extLst>
              <a:ext uri="{FF2B5EF4-FFF2-40B4-BE49-F238E27FC236}">
                <a16:creationId xmlns:a16="http://schemas.microsoft.com/office/drawing/2014/main" id="{BD5D6AC7-F056-46C8-970E-15C712D5AC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79" t="-1919" r="10794" b="1919"/>
          <a:stretch>
            <a:fillRect/>
          </a:stretch>
        </p:blipFill>
        <p:spPr bwMode="auto">
          <a:xfrm>
            <a:off x="10504816" y="2358901"/>
            <a:ext cx="219234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Why You Should Eat the Entire Apple ...">
            <a:extLst>
              <a:ext uri="{FF2B5EF4-FFF2-40B4-BE49-F238E27FC236}">
                <a16:creationId xmlns:a16="http://schemas.microsoft.com/office/drawing/2014/main" id="{E4971D1B-0800-4E9D-8E34-08F3F7FC7F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48"/>
          <a:stretch>
            <a:fillRect/>
          </a:stretch>
        </p:blipFill>
        <p:spPr bwMode="auto">
          <a:xfrm>
            <a:off x="3931680" y="5782367"/>
            <a:ext cx="2241136" cy="2574503"/>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White Disposable Plastic Cutlery Set - 100 Spoons, 100 Forks and 100 Knives 100 Guests">
            <a:extLst>
              <a:ext uri="{FF2B5EF4-FFF2-40B4-BE49-F238E27FC236}">
                <a16:creationId xmlns:a16="http://schemas.microsoft.com/office/drawing/2014/main" id="{D2412811-D362-4C2F-BF25-710534AB23C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22" r="16937"/>
          <a:stretch>
            <a:fillRect/>
          </a:stretch>
        </p:blipFill>
        <p:spPr bwMode="auto">
          <a:xfrm>
            <a:off x="5957308" y="5852322"/>
            <a:ext cx="2429351" cy="34734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AD19AC0-4627-3CA4-38DE-8C5B736D25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3826" y="2000856"/>
            <a:ext cx="3390900" cy="3810000"/>
          </a:xfrm>
          <a:prstGeom prst="rect">
            <a:avLst/>
          </a:prstGeom>
        </p:spPr>
      </p:pic>
      <p:pic>
        <p:nvPicPr>
          <p:cNvPr id="8" name="Picture 7">
            <a:extLst>
              <a:ext uri="{FF2B5EF4-FFF2-40B4-BE49-F238E27FC236}">
                <a16:creationId xmlns:a16="http://schemas.microsoft.com/office/drawing/2014/main" id="{DBC545A3-06E9-8E28-F0B5-D2E766D58F13}"/>
              </a:ext>
            </a:extLst>
          </p:cNvPr>
          <p:cNvPicPr>
            <a:picLocks noChangeAspect="1"/>
          </p:cNvPicPr>
          <p:nvPr/>
        </p:nvPicPr>
        <p:blipFill>
          <a:blip r:embed="rId7"/>
          <a:stretch>
            <a:fillRect/>
          </a:stretch>
        </p:blipFill>
        <p:spPr>
          <a:xfrm>
            <a:off x="5911545" y="2591993"/>
            <a:ext cx="2475114" cy="2551507"/>
          </a:xfrm>
          <a:prstGeom prst="rect">
            <a:avLst/>
          </a:prstGeom>
        </p:spPr>
      </p:pic>
      <p:pic>
        <p:nvPicPr>
          <p:cNvPr id="5122" name="Picture 2" descr="Milk Carton PNG Images HD | PNG Play">
            <a:extLst>
              <a:ext uri="{FF2B5EF4-FFF2-40B4-BE49-F238E27FC236}">
                <a16:creationId xmlns:a16="http://schemas.microsoft.com/office/drawing/2014/main" id="{1B14C6EA-67B8-B435-4BB5-E8FDA5FFE94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061" r="18465"/>
          <a:stretch>
            <a:fillRect/>
          </a:stretch>
        </p:blipFill>
        <p:spPr bwMode="auto">
          <a:xfrm>
            <a:off x="10764586" y="5176102"/>
            <a:ext cx="3032113" cy="4776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0A0B55E-2EBF-6048-3D03-05C012B0ADB0}"/>
              </a:ext>
            </a:extLst>
          </p:cNvPr>
          <p:cNvPicPr>
            <a:picLocks noChangeAspect="1"/>
          </p:cNvPicPr>
          <p:nvPr/>
        </p:nvPicPr>
        <p:blipFill>
          <a:blip r:embed="rId9"/>
          <a:stretch>
            <a:fillRect/>
          </a:stretch>
        </p:blipFill>
        <p:spPr>
          <a:xfrm>
            <a:off x="8145480" y="5752684"/>
            <a:ext cx="2798563" cy="3913779"/>
          </a:xfrm>
          <a:prstGeom prst="rect">
            <a:avLst/>
          </a:prstGeom>
        </p:spPr>
      </p:pic>
      <p:pic>
        <p:nvPicPr>
          <p:cNvPr id="5123" name="Picture 3">
            <a:extLst>
              <a:ext uri="{FF2B5EF4-FFF2-40B4-BE49-F238E27FC236}">
                <a16:creationId xmlns:a16="http://schemas.microsoft.com/office/drawing/2014/main" id="{2970B12D-68B6-E5EE-6170-B726410796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223" r="2206" b="6042"/>
          <a:stretch>
            <a:fillRect/>
          </a:stretch>
        </p:blipFill>
        <p:spPr bwMode="auto">
          <a:xfrm rot="18203453">
            <a:off x="14655118" y="5028456"/>
            <a:ext cx="3285898" cy="2522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1">
            <a:extLst>
              <a:ext uri="{FF2B5EF4-FFF2-40B4-BE49-F238E27FC236}">
                <a16:creationId xmlns:a16="http://schemas.microsoft.com/office/drawing/2014/main" id="{ABE3E3E4-F0A1-B883-46DD-2794C107B7C5}"/>
              </a:ext>
            </a:extLst>
          </p:cNvPr>
          <p:cNvPicPr>
            <a:picLocks noChangeAspect="1"/>
          </p:cNvPicPr>
          <p:nvPr/>
        </p:nvPicPr>
        <p:blipFill>
          <a:blip r:embed="rId11"/>
          <a:stretch>
            <a:fillRect/>
          </a:stretch>
        </p:blipFill>
        <p:spPr>
          <a:xfrm>
            <a:off x="12284766" y="3451619"/>
            <a:ext cx="3230374" cy="2352759"/>
          </a:xfrm>
          <a:prstGeom prst="rect">
            <a:avLst/>
          </a:prstGeom>
        </p:spPr>
      </p:pic>
      <p:pic>
        <p:nvPicPr>
          <p:cNvPr id="5124" name="Picture 4">
            <a:extLst>
              <a:ext uri="{FF2B5EF4-FFF2-40B4-BE49-F238E27FC236}">
                <a16:creationId xmlns:a16="http://schemas.microsoft.com/office/drawing/2014/main" id="{8720654B-C24B-B5F6-45BF-8484D1B9535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13557" t="19647" r="18655" b="11588"/>
          <a:stretch>
            <a:fillRect/>
          </a:stretch>
        </p:blipFill>
        <p:spPr bwMode="auto">
          <a:xfrm>
            <a:off x="15174880" y="2071783"/>
            <a:ext cx="2740141" cy="1917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12" descr="A group of trash cans with different colors&#10;&#10;AI-generated content may be incorrect.">
            <a:extLst>
              <a:ext uri="{FF2B5EF4-FFF2-40B4-BE49-F238E27FC236}">
                <a16:creationId xmlns:a16="http://schemas.microsoft.com/office/drawing/2014/main" id="{C3BF175B-AAF0-7307-F829-BA7C86B673AF}"/>
              </a:ext>
            </a:extLst>
          </p:cNvPr>
          <p:cNvPicPr>
            <a:picLocks noChangeAspect="1"/>
          </p:cNvPicPr>
          <p:nvPr/>
        </p:nvPicPr>
        <p:blipFill>
          <a:blip r:embed="rId13">
            <a:extLst>
              <a:ext uri="{28A0092B-C50C-407E-A947-70E740481C1C}">
                <a14:useLocalDpi xmlns:a14="http://schemas.microsoft.com/office/drawing/2010/main" val="0"/>
              </a:ext>
            </a:extLst>
          </a:blip>
          <a:srcRect l="-694" t="27812" r="67810" b="35185"/>
          <a:stretch>
            <a:fillRect/>
          </a:stretch>
        </p:blipFill>
        <p:spPr>
          <a:xfrm>
            <a:off x="143478" y="3047505"/>
            <a:ext cx="3924568" cy="5888159"/>
          </a:xfrm>
          <a:prstGeom prst="rect">
            <a:avLst/>
          </a:prstGeom>
        </p:spPr>
      </p:pic>
      <p:pic>
        <p:nvPicPr>
          <p:cNvPr id="21" name="Picture 20">
            <a:extLst>
              <a:ext uri="{FF2B5EF4-FFF2-40B4-BE49-F238E27FC236}">
                <a16:creationId xmlns:a16="http://schemas.microsoft.com/office/drawing/2014/main" id="{1764BEE3-53AF-4719-8161-5A7B4765CFF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524665" y="7419009"/>
            <a:ext cx="2743200" cy="2551507"/>
          </a:xfrm>
          <a:prstGeom prst="rect">
            <a:avLst/>
          </a:prstGeom>
        </p:spPr>
      </p:pic>
      <p:pic>
        <p:nvPicPr>
          <p:cNvPr id="15" name="Picture 14">
            <a:extLst>
              <a:ext uri="{FF2B5EF4-FFF2-40B4-BE49-F238E27FC236}">
                <a16:creationId xmlns:a16="http://schemas.microsoft.com/office/drawing/2014/main" id="{D6D47194-C071-101E-1DB7-574E602A7F5F}"/>
              </a:ext>
            </a:extLst>
          </p:cNvPr>
          <p:cNvPicPr>
            <a:picLocks noChangeAspect="1"/>
          </p:cNvPicPr>
          <p:nvPr/>
        </p:nvPicPr>
        <p:blipFill>
          <a:blip r:embed="rId15"/>
          <a:stretch>
            <a:fillRect/>
          </a:stretch>
        </p:blipFill>
        <p:spPr>
          <a:xfrm>
            <a:off x="13649227" y="5766837"/>
            <a:ext cx="1913454" cy="2800698"/>
          </a:xfrm>
          <a:prstGeom prst="rect">
            <a:avLst/>
          </a:prstGeom>
        </p:spPr>
      </p:pic>
    </p:spTree>
    <p:extLst>
      <p:ext uri="{BB962C8B-B14F-4D97-AF65-F5344CB8AC3E}">
        <p14:creationId xmlns:p14="http://schemas.microsoft.com/office/powerpoint/2010/main" val="344937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BF47A-E44D-85E3-4BBC-850DE3BC714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9E0CA51E-8F8E-C142-F077-19C9DD2901A1}"/>
              </a:ext>
            </a:extLst>
          </p:cNvPr>
          <p:cNvSpPr txBox="1"/>
          <p:nvPr/>
        </p:nvSpPr>
        <p:spPr>
          <a:xfrm>
            <a:off x="762000" y="254695"/>
            <a:ext cx="17145000" cy="1582293"/>
          </a:xfrm>
          <a:prstGeom prst="rect">
            <a:avLst/>
          </a:prstGeom>
        </p:spPr>
        <p:txBody>
          <a:bodyPr wrap="square" lIns="0" tIns="0" rIns="0" bIns="0" rtlCol="0" anchor="t">
            <a:spAutoFit/>
          </a:bodyPr>
          <a:lstStyle/>
          <a:p>
            <a:pPr>
              <a:lnSpc>
                <a:spcPts val="13999"/>
              </a:lnSpc>
            </a:pPr>
            <a:r>
              <a:rPr lang="en-US" sz="8000" dirty="0">
                <a:solidFill>
                  <a:srgbClr val="00B050"/>
                </a:solidFill>
                <a:latin typeface="Arial" panose="020B0604020202020204" pitchFamily="34" charset="0"/>
                <a:ea typeface="Frutiger Bold"/>
                <a:cs typeface="Arial" panose="020B0604020202020204" pitchFamily="34" charset="0"/>
                <a:sym typeface="Frutiger Bold"/>
              </a:rPr>
              <a:t>Compostable items</a:t>
            </a:r>
          </a:p>
        </p:txBody>
      </p:sp>
      <p:sp>
        <p:nvSpPr>
          <p:cNvPr id="5" name="TextBox 4">
            <a:extLst>
              <a:ext uri="{FF2B5EF4-FFF2-40B4-BE49-F238E27FC236}">
                <a16:creationId xmlns:a16="http://schemas.microsoft.com/office/drawing/2014/main" id="{D844DCB4-FDFB-1E33-0A62-75EA3690D9FF}"/>
              </a:ext>
            </a:extLst>
          </p:cNvPr>
          <p:cNvSpPr txBox="1"/>
          <p:nvPr/>
        </p:nvSpPr>
        <p:spPr>
          <a:xfrm>
            <a:off x="762000" y="1851535"/>
            <a:ext cx="15616455"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Only food and napkins. These are the correct items. Remember NO Plastic.</a:t>
            </a:r>
          </a:p>
        </p:txBody>
      </p:sp>
      <p:pic>
        <p:nvPicPr>
          <p:cNvPr id="8202" name="Picture 10" descr="Why You Should Eat the Entire Apple ...">
            <a:extLst>
              <a:ext uri="{FF2B5EF4-FFF2-40B4-BE49-F238E27FC236}">
                <a16:creationId xmlns:a16="http://schemas.microsoft.com/office/drawing/2014/main" id="{DB441526-C7FA-80FA-8FDC-675E5427D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48"/>
          <a:stretch>
            <a:fillRect/>
          </a:stretch>
        </p:blipFill>
        <p:spPr bwMode="auto">
          <a:xfrm>
            <a:off x="4135465" y="6253210"/>
            <a:ext cx="2626889" cy="3017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13C840-62D4-7532-AE56-ED0FA3F11643}"/>
              </a:ext>
            </a:extLst>
          </p:cNvPr>
          <p:cNvPicPr>
            <a:picLocks noChangeAspect="1"/>
          </p:cNvPicPr>
          <p:nvPr/>
        </p:nvPicPr>
        <p:blipFill>
          <a:blip r:embed="rId3"/>
          <a:stretch>
            <a:fillRect/>
          </a:stretch>
        </p:blipFill>
        <p:spPr>
          <a:xfrm>
            <a:off x="5911545" y="2591993"/>
            <a:ext cx="2475114" cy="2551507"/>
          </a:xfrm>
          <a:prstGeom prst="rect">
            <a:avLst/>
          </a:prstGeom>
        </p:spPr>
      </p:pic>
      <p:pic>
        <p:nvPicPr>
          <p:cNvPr id="5123" name="Picture 3">
            <a:extLst>
              <a:ext uri="{FF2B5EF4-FFF2-40B4-BE49-F238E27FC236}">
                <a16:creationId xmlns:a16="http://schemas.microsoft.com/office/drawing/2014/main" id="{1FF000DA-25FD-C909-B17C-70EB005CA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23" r="2206" b="6042"/>
          <a:stretch>
            <a:fillRect/>
          </a:stretch>
        </p:blipFill>
        <p:spPr bwMode="auto">
          <a:xfrm rot="18203453">
            <a:off x="14655118" y="5028456"/>
            <a:ext cx="3285898" cy="2522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24" name="Picture 4">
            <a:extLst>
              <a:ext uri="{FF2B5EF4-FFF2-40B4-BE49-F238E27FC236}">
                <a16:creationId xmlns:a16="http://schemas.microsoft.com/office/drawing/2014/main" id="{4589A227-C5B0-46B6-E5C3-D568389E57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3557" t="19647" r="18655" b="11588"/>
          <a:stretch>
            <a:fillRect/>
          </a:stretch>
        </p:blipFill>
        <p:spPr bwMode="auto">
          <a:xfrm>
            <a:off x="12039600" y="3350458"/>
            <a:ext cx="2740141" cy="1917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12" descr="A group of trash cans with different colors&#10;&#10;AI-generated content may be incorrect.">
            <a:extLst>
              <a:ext uri="{FF2B5EF4-FFF2-40B4-BE49-F238E27FC236}">
                <a16:creationId xmlns:a16="http://schemas.microsoft.com/office/drawing/2014/main" id="{67190DAC-41FB-21D5-BFA7-105BE6C7F7B1}"/>
              </a:ext>
            </a:extLst>
          </p:cNvPr>
          <p:cNvPicPr>
            <a:picLocks noChangeAspect="1"/>
          </p:cNvPicPr>
          <p:nvPr/>
        </p:nvPicPr>
        <p:blipFill>
          <a:blip r:embed="rId6">
            <a:extLst>
              <a:ext uri="{28A0092B-C50C-407E-A947-70E740481C1C}">
                <a14:useLocalDpi xmlns:a14="http://schemas.microsoft.com/office/drawing/2010/main" val="0"/>
              </a:ext>
            </a:extLst>
          </a:blip>
          <a:srcRect l="-694" t="27812" r="67810" b="35185"/>
          <a:stretch>
            <a:fillRect/>
          </a:stretch>
        </p:blipFill>
        <p:spPr>
          <a:xfrm>
            <a:off x="143478" y="3047505"/>
            <a:ext cx="3924568" cy="5888159"/>
          </a:xfrm>
          <a:prstGeom prst="rect">
            <a:avLst/>
          </a:prstGeom>
        </p:spPr>
      </p:pic>
    </p:spTree>
    <p:extLst>
      <p:ext uri="{BB962C8B-B14F-4D97-AF65-F5344CB8AC3E}">
        <p14:creationId xmlns:p14="http://schemas.microsoft.com/office/powerpoint/2010/main" val="355147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47E"/>
        </a:solidFill>
        <a:effectLst/>
      </p:bgPr>
    </p:bg>
    <p:spTree>
      <p:nvGrpSpPr>
        <p:cNvPr id="1" name="">
          <a:extLst>
            <a:ext uri="{FF2B5EF4-FFF2-40B4-BE49-F238E27FC236}">
              <a16:creationId xmlns:a16="http://schemas.microsoft.com/office/drawing/2014/main" id="{6B4A4AC5-1ECD-3E1A-3ACB-B799B939B11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C79B910-4919-5B10-F08A-92BE2F4F49AC}"/>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50A2CE76-E078-EE35-9C8E-AA5A81332512}"/>
              </a:ext>
            </a:extLst>
          </p:cNvPr>
          <p:cNvSpPr txBox="1"/>
          <p:nvPr/>
        </p:nvSpPr>
        <p:spPr>
          <a:xfrm>
            <a:off x="668204" y="661869"/>
            <a:ext cx="16743218" cy="1505861"/>
          </a:xfrm>
          <a:prstGeom prst="rect">
            <a:avLst/>
          </a:prstGeom>
        </p:spPr>
        <p:txBody>
          <a:bodyPr wrap="square" lIns="0" tIns="0" rIns="0" bIns="0" rtlCol="0" anchor="t">
            <a:spAutoFit/>
          </a:bodyPr>
          <a:lstStyle/>
          <a:p>
            <a:pPr algn="l">
              <a:lnSpc>
                <a:spcPts val="12480"/>
              </a:lnSpc>
            </a:pPr>
            <a:r>
              <a:rPr lang="en-US" sz="10400" b="1" dirty="0">
                <a:solidFill>
                  <a:srgbClr val="66FF33"/>
                </a:solidFill>
                <a:latin typeface="Arial" panose="020B0604020202020204" pitchFamily="34" charset="0"/>
                <a:ea typeface="Frutiger Bold"/>
                <a:cs typeface="Arial" panose="020B0604020202020204" pitchFamily="34" charset="0"/>
                <a:sym typeface="Frutiger Bold"/>
              </a:rPr>
              <a:t>Amounts</a:t>
            </a:r>
          </a:p>
        </p:txBody>
      </p:sp>
      <p:sp>
        <p:nvSpPr>
          <p:cNvPr id="7" name="AutoShape 7">
            <a:extLst>
              <a:ext uri="{FF2B5EF4-FFF2-40B4-BE49-F238E27FC236}">
                <a16:creationId xmlns:a16="http://schemas.microsoft.com/office/drawing/2014/main" id="{2FBD4A12-931F-F558-9415-4D77C51507B3}"/>
              </a:ext>
            </a:extLst>
          </p:cNvPr>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US"/>
          </a:p>
        </p:txBody>
      </p:sp>
      <p:pic>
        <p:nvPicPr>
          <p:cNvPr id="1026" name="Picture 2" descr="Federal Way Public Schools">
            <a:extLst>
              <a:ext uri="{FF2B5EF4-FFF2-40B4-BE49-F238E27FC236}">
                <a16:creationId xmlns:a16="http://schemas.microsoft.com/office/drawing/2014/main" id="{21B0A27B-844A-3232-B69A-0D76D4EBC7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0" y="8007916"/>
            <a:ext cx="4195762" cy="14009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1A84E4-451C-2204-9DBE-CFD852670412}"/>
              </a:ext>
            </a:extLst>
          </p:cNvPr>
          <p:cNvSpPr txBox="1"/>
          <p:nvPr/>
        </p:nvSpPr>
        <p:spPr>
          <a:xfrm>
            <a:off x="117046" y="2988089"/>
            <a:ext cx="13598954" cy="4708981"/>
          </a:xfrm>
          <a:prstGeom prst="rect">
            <a:avLst/>
          </a:prstGeom>
          <a:noFill/>
        </p:spPr>
        <p:txBody>
          <a:bodyPr wrap="square" rtlCol="0">
            <a:spAutoFit/>
          </a:bodyPr>
          <a:lstStyle/>
          <a:p>
            <a:pPr marL="857250" indent="-857250">
              <a:buFont typeface="Arial" panose="020B0604020202020204" pitchFamily="34" charset="0"/>
              <a:buChar char="•"/>
            </a:pPr>
            <a:r>
              <a:rPr lang="en-US" sz="5000" dirty="0">
                <a:solidFill>
                  <a:schemeClr val="bg1"/>
                </a:solidFill>
              </a:rPr>
              <a:t>Students make 14,500 tons of garbage per day.  </a:t>
            </a:r>
          </a:p>
          <a:p>
            <a:r>
              <a:rPr lang="en-US" sz="5000" dirty="0">
                <a:solidFill>
                  <a:schemeClr val="bg1"/>
                </a:solidFill>
              </a:rPr>
              <a:t>		That is the same weight as 2,000 school buses!</a:t>
            </a:r>
          </a:p>
          <a:p>
            <a:endParaRPr lang="en-US" sz="5000" dirty="0">
              <a:solidFill>
                <a:schemeClr val="bg1"/>
              </a:solidFill>
            </a:endParaRPr>
          </a:p>
          <a:p>
            <a:pPr marL="857250" indent="-857250">
              <a:buFont typeface="Arial" panose="020B0604020202020204" pitchFamily="34" charset="0"/>
              <a:buChar char="•"/>
            </a:pPr>
            <a:r>
              <a:rPr lang="en-US" sz="5000" dirty="0">
                <a:solidFill>
                  <a:schemeClr val="bg1"/>
                </a:solidFill>
              </a:rPr>
              <a:t>World Wildlife Federation estimates that each student in King County wastes 44 pounds of food per year at school. That is a lot! </a:t>
            </a:r>
          </a:p>
        </p:txBody>
      </p:sp>
      <p:pic>
        <p:nvPicPr>
          <p:cNvPr id="6" name="Picture 5">
            <a:extLst>
              <a:ext uri="{FF2B5EF4-FFF2-40B4-BE49-F238E27FC236}">
                <a16:creationId xmlns:a16="http://schemas.microsoft.com/office/drawing/2014/main" id="{85670E3D-D00C-F8F6-8006-ACA580DF4FD5}"/>
              </a:ext>
            </a:extLst>
          </p:cNvPr>
          <p:cNvPicPr>
            <a:picLocks noChangeAspect="1"/>
          </p:cNvPicPr>
          <p:nvPr/>
        </p:nvPicPr>
        <p:blipFill>
          <a:blip r:embed="rId4"/>
          <a:stretch>
            <a:fillRect/>
          </a:stretch>
        </p:blipFill>
        <p:spPr>
          <a:xfrm>
            <a:off x="13665579" y="4611738"/>
            <a:ext cx="4246183" cy="2537247"/>
          </a:xfrm>
          <a:prstGeom prst="rect">
            <a:avLst/>
          </a:prstGeom>
        </p:spPr>
      </p:pic>
      <p:sp>
        <p:nvSpPr>
          <p:cNvPr id="9" name="TextBox 8">
            <a:extLst>
              <a:ext uri="{FF2B5EF4-FFF2-40B4-BE49-F238E27FC236}">
                <a16:creationId xmlns:a16="http://schemas.microsoft.com/office/drawing/2014/main" id="{92EEAE0E-8E2C-206F-ADD4-B7211C1B89E9}"/>
              </a:ext>
            </a:extLst>
          </p:cNvPr>
          <p:cNvSpPr txBox="1"/>
          <p:nvPr/>
        </p:nvSpPr>
        <p:spPr>
          <a:xfrm>
            <a:off x="1371600" y="8988199"/>
            <a:ext cx="10178714" cy="369332"/>
          </a:xfrm>
          <a:prstGeom prst="rect">
            <a:avLst/>
          </a:prstGeom>
          <a:noFill/>
        </p:spPr>
        <p:txBody>
          <a:bodyPr wrap="square">
            <a:spAutoFit/>
          </a:bodyPr>
          <a:lstStyle/>
          <a:p>
            <a:r>
              <a:rPr lang="en-US" dirty="0">
                <a:hlinkClick r:id="rId5"/>
              </a:rPr>
              <a:t>Food Waste Warriors | Stories | WWF</a:t>
            </a:r>
            <a:endParaRPr lang="en-US" dirty="0"/>
          </a:p>
        </p:txBody>
      </p:sp>
    </p:spTree>
    <p:extLst>
      <p:ext uri="{BB962C8B-B14F-4D97-AF65-F5344CB8AC3E}">
        <p14:creationId xmlns:p14="http://schemas.microsoft.com/office/powerpoint/2010/main" val="24697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E3C63-FBB9-5A22-C15A-9853C099DF3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7328491A-DC0E-3022-FD21-14C3C8EE31F4}"/>
              </a:ext>
            </a:extLst>
          </p:cNvPr>
          <p:cNvSpPr txBox="1"/>
          <p:nvPr/>
        </p:nvSpPr>
        <p:spPr>
          <a:xfrm>
            <a:off x="762000" y="254695"/>
            <a:ext cx="17145000" cy="1582293"/>
          </a:xfrm>
          <a:prstGeom prst="rect">
            <a:avLst/>
          </a:prstGeom>
        </p:spPr>
        <p:txBody>
          <a:bodyPr wrap="square" lIns="0" tIns="0" rIns="0" bIns="0" rtlCol="0" anchor="t">
            <a:spAutoFit/>
          </a:bodyPr>
          <a:lstStyle/>
          <a:p>
            <a:pPr>
              <a:lnSpc>
                <a:spcPts val="13999"/>
              </a:lnSpc>
            </a:pPr>
            <a:r>
              <a:rPr lang="en-US" sz="8000" dirty="0">
                <a:solidFill>
                  <a:srgbClr val="0070C0"/>
                </a:solidFill>
                <a:latin typeface="Arial" panose="020B0604020202020204" pitchFamily="34" charset="0"/>
                <a:ea typeface="Frutiger Bold"/>
                <a:cs typeface="Arial" panose="020B0604020202020204" pitchFamily="34" charset="0"/>
                <a:sym typeface="Frutiger Bold"/>
              </a:rPr>
              <a:t>Which of these go in the recycling?</a:t>
            </a:r>
          </a:p>
        </p:txBody>
      </p:sp>
      <p:sp>
        <p:nvSpPr>
          <p:cNvPr id="5" name="TextBox 4">
            <a:extLst>
              <a:ext uri="{FF2B5EF4-FFF2-40B4-BE49-F238E27FC236}">
                <a16:creationId xmlns:a16="http://schemas.microsoft.com/office/drawing/2014/main" id="{EBB30C4F-358D-9833-9932-8DC27AF82EB7}"/>
              </a:ext>
            </a:extLst>
          </p:cNvPr>
          <p:cNvSpPr txBox="1"/>
          <p:nvPr/>
        </p:nvSpPr>
        <p:spPr>
          <a:xfrm>
            <a:off x="762000" y="1851535"/>
            <a:ext cx="557075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There are 2 right answers!</a:t>
            </a:r>
          </a:p>
        </p:txBody>
      </p:sp>
      <p:pic>
        <p:nvPicPr>
          <p:cNvPr id="8196" name="Picture 4" descr="Takis Fuego Hot Chili &amp; Lime Rolled Tortilla Chips - 4 Ounce Bags - 6ct">
            <a:extLst>
              <a:ext uri="{FF2B5EF4-FFF2-40B4-BE49-F238E27FC236}">
                <a16:creationId xmlns:a16="http://schemas.microsoft.com/office/drawing/2014/main" id="{3A3630C2-F218-A442-760A-36B79D218B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106" y="2600484"/>
            <a:ext cx="3032113" cy="30321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opco Hydra Bottle 16.9oz-Blue">
            <a:extLst>
              <a:ext uri="{FF2B5EF4-FFF2-40B4-BE49-F238E27FC236}">
                <a16:creationId xmlns:a16="http://schemas.microsoft.com/office/drawing/2014/main" id="{48AC0EF7-E9D2-FE27-4BE9-F4306C6FE7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79" t="-1919" r="10794" b="1919"/>
          <a:stretch>
            <a:fillRect/>
          </a:stretch>
        </p:blipFill>
        <p:spPr bwMode="auto">
          <a:xfrm>
            <a:off x="10504816" y="2358901"/>
            <a:ext cx="219234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Why You Should Eat the Entire Apple ...">
            <a:extLst>
              <a:ext uri="{FF2B5EF4-FFF2-40B4-BE49-F238E27FC236}">
                <a16:creationId xmlns:a16="http://schemas.microsoft.com/office/drawing/2014/main" id="{430FAEEA-EE5D-1375-B92D-8102E7922D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48"/>
          <a:stretch>
            <a:fillRect/>
          </a:stretch>
        </p:blipFill>
        <p:spPr bwMode="auto">
          <a:xfrm>
            <a:off x="4058708" y="5753056"/>
            <a:ext cx="2241136" cy="2574503"/>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White Disposable Plastic Cutlery Set - 100 Spoons, 100 Forks and 100 Knives 100 Guests">
            <a:extLst>
              <a:ext uri="{FF2B5EF4-FFF2-40B4-BE49-F238E27FC236}">
                <a16:creationId xmlns:a16="http://schemas.microsoft.com/office/drawing/2014/main" id="{1927C8FE-F0DE-2D4C-B8E6-ECAE9462DC1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22" r="16937"/>
          <a:stretch>
            <a:fillRect/>
          </a:stretch>
        </p:blipFill>
        <p:spPr bwMode="auto">
          <a:xfrm>
            <a:off x="5957308" y="5852322"/>
            <a:ext cx="2429351" cy="34734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8E5657A-9C3B-E845-AD56-5E2EB1FA35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3826" y="2000856"/>
            <a:ext cx="3390900" cy="3810000"/>
          </a:xfrm>
          <a:prstGeom prst="rect">
            <a:avLst/>
          </a:prstGeom>
        </p:spPr>
      </p:pic>
      <p:pic>
        <p:nvPicPr>
          <p:cNvPr id="8" name="Picture 7">
            <a:extLst>
              <a:ext uri="{FF2B5EF4-FFF2-40B4-BE49-F238E27FC236}">
                <a16:creationId xmlns:a16="http://schemas.microsoft.com/office/drawing/2014/main" id="{96CDA679-665C-F5C6-FC63-042D355D5421}"/>
              </a:ext>
            </a:extLst>
          </p:cNvPr>
          <p:cNvPicPr>
            <a:picLocks noChangeAspect="1"/>
          </p:cNvPicPr>
          <p:nvPr/>
        </p:nvPicPr>
        <p:blipFill>
          <a:blip r:embed="rId7"/>
          <a:stretch>
            <a:fillRect/>
          </a:stretch>
        </p:blipFill>
        <p:spPr>
          <a:xfrm>
            <a:off x="5911545" y="2591993"/>
            <a:ext cx="2475114" cy="2551507"/>
          </a:xfrm>
          <a:prstGeom prst="rect">
            <a:avLst/>
          </a:prstGeom>
        </p:spPr>
      </p:pic>
      <p:pic>
        <p:nvPicPr>
          <p:cNvPr id="5122" name="Picture 2" descr="Milk Carton PNG Images HD | PNG Play">
            <a:extLst>
              <a:ext uri="{FF2B5EF4-FFF2-40B4-BE49-F238E27FC236}">
                <a16:creationId xmlns:a16="http://schemas.microsoft.com/office/drawing/2014/main" id="{A2C22F83-95E3-5B14-D9E1-D620866B311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061" r="18465"/>
          <a:stretch>
            <a:fillRect/>
          </a:stretch>
        </p:blipFill>
        <p:spPr bwMode="auto">
          <a:xfrm>
            <a:off x="10764586" y="5176102"/>
            <a:ext cx="3032113" cy="4776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855663-33E4-65A2-CA80-8D005ACC866F}"/>
              </a:ext>
            </a:extLst>
          </p:cNvPr>
          <p:cNvPicPr>
            <a:picLocks noChangeAspect="1"/>
          </p:cNvPicPr>
          <p:nvPr/>
        </p:nvPicPr>
        <p:blipFill>
          <a:blip r:embed="rId9"/>
          <a:stretch>
            <a:fillRect/>
          </a:stretch>
        </p:blipFill>
        <p:spPr>
          <a:xfrm>
            <a:off x="8145480" y="5752684"/>
            <a:ext cx="2798563" cy="3913779"/>
          </a:xfrm>
          <a:prstGeom prst="rect">
            <a:avLst/>
          </a:prstGeom>
        </p:spPr>
      </p:pic>
      <p:pic>
        <p:nvPicPr>
          <p:cNvPr id="5123" name="Picture 3">
            <a:extLst>
              <a:ext uri="{FF2B5EF4-FFF2-40B4-BE49-F238E27FC236}">
                <a16:creationId xmlns:a16="http://schemas.microsoft.com/office/drawing/2014/main" id="{74665472-3012-59AE-F589-4A4BAC4B44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223" r="2206" b="6042"/>
          <a:stretch>
            <a:fillRect/>
          </a:stretch>
        </p:blipFill>
        <p:spPr bwMode="auto">
          <a:xfrm rot="18203453">
            <a:off x="14655118" y="5028456"/>
            <a:ext cx="3285898" cy="2522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1">
            <a:extLst>
              <a:ext uri="{FF2B5EF4-FFF2-40B4-BE49-F238E27FC236}">
                <a16:creationId xmlns:a16="http://schemas.microsoft.com/office/drawing/2014/main" id="{876F64CB-9685-81AF-31A2-C8BE032BC00B}"/>
              </a:ext>
            </a:extLst>
          </p:cNvPr>
          <p:cNvPicPr>
            <a:picLocks noChangeAspect="1"/>
          </p:cNvPicPr>
          <p:nvPr/>
        </p:nvPicPr>
        <p:blipFill>
          <a:blip r:embed="rId11"/>
          <a:stretch>
            <a:fillRect/>
          </a:stretch>
        </p:blipFill>
        <p:spPr>
          <a:xfrm>
            <a:off x="12284766" y="3451619"/>
            <a:ext cx="3230374" cy="2352759"/>
          </a:xfrm>
          <a:prstGeom prst="rect">
            <a:avLst/>
          </a:prstGeom>
        </p:spPr>
      </p:pic>
      <p:pic>
        <p:nvPicPr>
          <p:cNvPr id="5124" name="Picture 4">
            <a:extLst>
              <a:ext uri="{FF2B5EF4-FFF2-40B4-BE49-F238E27FC236}">
                <a16:creationId xmlns:a16="http://schemas.microsoft.com/office/drawing/2014/main" id="{8AB757B7-2DBC-7524-D554-7AC00AB09BC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13557" t="19647" r="18655" b="11588"/>
          <a:stretch>
            <a:fillRect/>
          </a:stretch>
        </p:blipFill>
        <p:spPr bwMode="auto">
          <a:xfrm>
            <a:off x="15174880" y="2071783"/>
            <a:ext cx="2740141" cy="1917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1" name="Picture 20">
            <a:extLst>
              <a:ext uri="{FF2B5EF4-FFF2-40B4-BE49-F238E27FC236}">
                <a16:creationId xmlns:a16="http://schemas.microsoft.com/office/drawing/2014/main" id="{4DCCC924-8972-8A3F-596F-A55C1B17A53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524665" y="7419009"/>
            <a:ext cx="2743200" cy="2551507"/>
          </a:xfrm>
          <a:prstGeom prst="rect">
            <a:avLst/>
          </a:prstGeom>
        </p:spPr>
      </p:pic>
      <p:pic>
        <p:nvPicPr>
          <p:cNvPr id="15" name="Picture 14">
            <a:extLst>
              <a:ext uri="{FF2B5EF4-FFF2-40B4-BE49-F238E27FC236}">
                <a16:creationId xmlns:a16="http://schemas.microsoft.com/office/drawing/2014/main" id="{C3470962-EB63-E6AA-EF28-B0C6E2B0F98B}"/>
              </a:ext>
            </a:extLst>
          </p:cNvPr>
          <p:cNvPicPr>
            <a:picLocks noChangeAspect="1"/>
          </p:cNvPicPr>
          <p:nvPr/>
        </p:nvPicPr>
        <p:blipFill>
          <a:blip r:embed="rId14"/>
          <a:stretch>
            <a:fillRect/>
          </a:stretch>
        </p:blipFill>
        <p:spPr>
          <a:xfrm>
            <a:off x="13649227" y="5766837"/>
            <a:ext cx="1913454" cy="2800698"/>
          </a:xfrm>
          <a:prstGeom prst="rect">
            <a:avLst/>
          </a:prstGeom>
        </p:spPr>
      </p:pic>
      <p:pic>
        <p:nvPicPr>
          <p:cNvPr id="2" name="Picture 1" descr="A group of trash cans with different colors&#10;&#10;AI-generated content may be incorrect.">
            <a:extLst>
              <a:ext uri="{FF2B5EF4-FFF2-40B4-BE49-F238E27FC236}">
                <a16:creationId xmlns:a16="http://schemas.microsoft.com/office/drawing/2014/main" id="{2879488B-2EA0-B240-9EAA-8F6E46109850}"/>
              </a:ext>
            </a:extLst>
          </p:cNvPr>
          <p:cNvPicPr>
            <a:picLocks noChangeAspect="1"/>
          </p:cNvPicPr>
          <p:nvPr/>
        </p:nvPicPr>
        <p:blipFill>
          <a:blip r:embed="rId15">
            <a:extLst>
              <a:ext uri="{28A0092B-C50C-407E-A947-70E740481C1C}">
                <a14:useLocalDpi xmlns:a14="http://schemas.microsoft.com/office/drawing/2010/main" val="0"/>
              </a:ext>
            </a:extLst>
          </a:blip>
          <a:srcRect l="32190" t="27812" r="32254" b="35185"/>
          <a:stretch>
            <a:fillRect/>
          </a:stretch>
        </p:blipFill>
        <p:spPr>
          <a:xfrm>
            <a:off x="182157" y="3383352"/>
            <a:ext cx="3972243" cy="5511981"/>
          </a:xfrm>
          <a:prstGeom prst="rect">
            <a:avLst/>
          </a:prstGeom>
        </p:spPr>
      </p:pic>
    </p:spTree>
    <p:extLst>
      <p:ext uri="{BB962C8B-B14F-4D97-AF65-F5344CB8AC3E}">
        <p14:creationId xmlns:p14="http://schemas.microsoft.com/office/powerpoint/2010/main" val="343030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55D22-A6E2-3DDF-54FE-90A0F8C2FC47}"/>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300CBB0C-7CD3-D105-AF07-B14DF628EEBE}"/>
              </a:ext>
            </a:extLst>
          </p:cNvPr>
          <p:cNvSpPr txBox="1"/>
          <p:nvPr/>
        </p:nvSpPr>
        <p:spPr>
          <a:xfrm>
            <a:off x="762000" y="254695"/>
            <a:ext cx="17145000" cy="1582293"/>
          </a:xfrm>
          <a:prstGeom prst="rect">
            <a:avLst/>
          </a:prstGeom>
        </p:spPr>
        <p:txBody>
          <a:bodyPr wrap="square" lIns="0" tIns="0" rIns="0" bIns="0" rtlCol="0" anchor="t">
            <a:spAutoFit/>
          </a:bodyPr>
          <a:lstStyle/>
          <a:p>
            <a:pPr>
              <a:lnSpc>
                <a:spcPts val="13999"/>
              </a:lnSpc>
            </a:pPr>
            <a:r>
              <a:rPr lang="en-US" sz="8000" dirty="0">
                <a:solidFill>
                  <a:srgbClr val="0070C0"/>
                </a:solidFill>
                <a:latin typeface="Arial" panose="020B0604020202020204" pitchFamily="34" charset="0"/>
                <a:ea typeface="Frutiger Bold"/>
                <a:cs typeface="Arial" panose="020B0604020202020204" pitchFamily="34" charset="0"/>
                <a:sym typeface="Frutiger Bold"/>
              </a:rPr>
              <a:t>Recyclable Items</a:t>
            </a:r>
          </a:p>
        </p:txBody>
      </p:sp>
      <p:sp>
        <p:nvSpPr>
          <p:cNvPr id="5" name="TextBox 4">
            <a:extLst>
              <a:ext uri="{FF2B5EF4-FFF2-40B4-BE49-F238E27FC236}">
                <a16:creationId xmlns:a16="http://schemas.microsoft.com/office/drawing/2014/main" id="{E2206509-1375-E5D8-2F65-EA87B608AF2C}"/>
              </a:ext>
            </a:extLst>
          </p:cNvPr>
          <p:cNvSpPr txBox="1"/>
          <p:nvPr/>
        </p:nvSpPr>
        <p:spPr>
          <a:xfrm>
            <a:off x="762000" y="1851535"/>
            <a:ext cx="14265444" cy="1200329"/>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Cans, glass bottles, plastic bottles go in the recycling in the cafeteria.</a:t>
            </a:r>
          </a:p>
          <a:p>
            <a:r>
              <a:rPr lang="en-US" sz="3600" dirty="0">
                <a:latin typeface="Arial" panose="020B0604020202020204" pitchFamily="34" charset="0"/>
                <a:cs typeface="Arial" panose="020B0604020202020204" pitchFamily="34" charset="0"/>
              </a:rPr>
              <a:t>In the classroom, clean paper and cardboard is also recyclable.</a:t>
            </a:r>
          </a:p>
        </p:txBody>
      </p:sp>
      <p:pic>
        <p:nvPicPr>
          <p:cNvPr id="8198" name="Picture 6" descr="Copco Hydra Bottle 16.9oz-Blue">
            <a:extLst>
              <a:ext uri="{FF2B5EF4-FFF2-40B4-BE49-F238E27FC236}">
                <a16:creationId xmlns:a16="http://schemas.microsoft.com/office/drawing/2014/main" id="{A09CBFAC-7C45-EE1D-C3DB-D1C0A4F255D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79" t="-1919" r="10794" b="1919"/>
          <a:stretch>
            <a:fillRect/>
          </a:stretch>
        </p:blipFill>
        <p:spPr bwMode="auto">
          <a:xfrm>
            <a:off x="10515600" y="3223471"/>
            <a:ext cx="219234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42888BF-4F6B-EBE1-B130-3775025BAAA8}"/>
              </a:ext>
            </a:extLst>
          </p:cNvPr>
          <p:cNvPicPr>
            <a:picLocks noChangeAspect="1"/>
          </p:cNvPicPr>
          <p:nvPr/>
        </p:nvPicPr>
        <p:blipFill>
          <a:blip r:embed="rId3"/>
          <a:stretch>
            <a:fillRect/>
          </a:stretch>
        </p:blipFill>
        <p:spPr>
          <a:xfrm>
            <a:off x="13649227" y="5766837"/>
            <a:ext cx="1913454" cy="2800698"/>
          </a:xfrm>
          <a:prstGeom prst="rect">
            <a:avLst/>
          </a:prstGeom>
        </p:spPr>
      </p:pic>
      <p:pic>
        <p:nvPicPr>
          <p:cNvPr id="2" name="Picture 1" descr="A group of trash cans with different colors&#10;&#10;AI-generated content may be incorrect.">
            <a:extLst>
              <a:ext uri="{FF2B5EF4-FFF2-40B4-BE49-F238E27FC236}">
                <a16:creationId xmlns:a16="http://schemas.microsoft.com/office/drawing/2014/main" id="{BA43695B-4F53-DB90-F49F-4B6AFBDFFEDB}"/>
              </a:ext>
            </a:extLst>
          </p:cNvPr>
          <p:cNvPicPr>
            <a:picLocks noChangeAspect="1"/>
          </p:cNvPicPr>
          <p:nvPr/>
        </p:nvPicPr>
        <p:blipFill>
          <a:blip r:embed="rId4">
            <a:extLst>
              <a:ext uri="{28A0092B-C50C-407E-A947-70E740481C1C}">
                <a14:useLocalDpi xmlns:a14="http://schemas.microsoft.com/office/drawing/2010/main" val="0"/>
              </a:ext>
            </a:extLst>
          </a:blip>
          <a:srcRect l="32190" t="27812" r="32254" b="35185"/>
          <a:stretch>
            <a:fillRect/>
          </a:stretch>
        </p:blipFill>
        <p:spPr>
          <a:xfrm>
            <a:off x="182157" y="3383352"/>
            <a:ext cx="3972243" cy="5511981"/>
          </a:xfrm>
          <a:prstGeom prst="rect">
            <a:avLst/>
          </a:prstGeom>
        </p:spPr>
      </p:pic>
      <p:sp>
        <p:nvSpPr>
          <p:cNvPr id="3" name="TextBox 2">
            <a:extLst>
              <a:ext uri="{FF2B5EF4-FFF2-40B4-BE49-F238E27FC236}">
                <a16:creationId xmlns:a16="http://schemas.microsoft.com/office/drawing/2014/main" id="{BDB9E6FE-8D90-4517-B59D-DD5FA4189EA0}"/>
              </a:ext>
            </a:extLst>
          </p:cNvPr>
          <p:cNvSpPr txBox="1"/>
          <p:nvPr/>
        </p:nvSpPr>
        <p:spPr>
          <a:xfrm>
            <a:off x="4773460" y="4185168"/>
            <a:ext cx="4800853" cy="4401205"/>
          </a:xfrm>
          <a:prstGeom prst="rect">
            <a:avLst/>
          </a:prstGeom>
          <a:solidFill>
            <a:srgbClr val="FFFF00"/>
          </a:solidFill>
          <a:ln w="127000">
            <a:solidFill>
              <a:schemeClr val="tx1"/>
            </a:solidFill>
          </a:ln>
        </p:spPr>
        <p:txBody>
          <a:bodyPr wrap="square" rtlCol="0">
            <a:spAutoFit/>
          </a:bodyPr>
          <a:lstStyle/>
          <a:p>
            <a:endParaRPr lang="en-US" sz="4000" dirty="0"/>
          </a:p>
          <a:p>
            <a:pPr algn="ctr"/>
            <a:r>
              <a:rPr lang="en-US" sz="4000" dirty="0"/>
              <a:t>Make sure these items are</a:t>
            </a:r>
          </a:p>
          <a:p>
            <a:pPr algn="ctr"/>
            <a:r>
              <a:rPr lang="en-US" sz="4000" dirty="0"/>
              <a:t>EMPTY, CLEAN, and DRY before going into the recycling</a:t>
            </a:r>
          </a:p>
          <a:p>
            <a:endParaRPr lang="en-US" sz="4000" dirty="0"/>
          </a:p>
        </p:txBody>
      </p:sp>
    </p:spTree>
    <p:extLst>
      <p:ext uri="{BB962C8B-B14F-4D97-AF65-F5344CB8AC3E}">
        <p14:creationId xmlns:p14="http://schemas.microsoft.com/office/powerpoint/2010/main" val="3336669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7BCF9-BE43-E2AF-D7EE-169071A1036C}"/>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1FA75678-9AAE-F470-0180-9C5338C3F307}"/>
              </a:ext>
            </a:extLst>
          </p:cNvPr>
          <p:cNvSpPr txBox="1"/>
          <p:nvPr/>
        </p:nvSpPr>
        <p:spPr>
          <a:xfrm>
            <a:off x="762000" y="254695"/>
            <a:ext cx="17145000" cy="1582293"/>
          </a:xfrm>
          <a:prstGeom prst="rect">
            <a:avLst/>
          </a:prstGeom>
        </p:spPr>
        <p:txBody>
          <a:bodyPr wrap="square" lIns="0" tIns="0" rIns="0" bIns="0" rtlCol="0" anchor="t">
            <a:spAutoFit/>
          </a:bodyPr>
          <a:lstStyle/>
          <a:p>
            <a:pPr>
              <a:lnSpc>
                <a:spcPts val="13999"/>
              </a:lnSpc>
            </a:pPr>
            <a:r>
              <a:rPr lang="en-US" sz="8000" dirty="0">
                <a:solidFill>
                  <a:schemeClr val="bg1">
                    <a:lumMod val="50000"/>
                  </a:schemeClr>
                </a:solidFill>
                <a:latin typeface="Arial" panose="020B0604020202020204" pitchFamily="34" charset="0"/>
                <a:ea typeface="Frutiger Bold"/>
                <a:cs typeface="Arial" panose="020B0604020202020204" pitchFamily="34" charset="0"/>
                <a:sym typeface="Frutiger Bold"/>
              </a:rPr>
              <a:t>Which of these go in the garbage?</a:t>
            </a:r>
          </a:p>
        </p:txBody>
      </p:sp>
      <p:sp>
        <p:nvSpPr>
          <p:cNvPr id="5" name="TextBox 4">
            <a:extLst>
              <a:ext uri="{FF2B5EF4-FFF2-40B4-BE49-F238E27FC236}">
                <a16:creationId xmlns:a16="http://schemas.microsoft.com/office/drawing/2014/main" id="{1AF94E0E-7734-6836-7B8F-F757CC90B940}"/>
              </a:ext>
            </a:extLst>
          </p:cNvPr>
          <p:cNvSpPr txBox="1"/>
          <p:nvPr/>
        </p:nvSpPr>
        <p:spPr>
          <a:xfrm>
            <a:off x="762000" y="1851535"/>
            <a:ext cx="15624790"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Hint: it is anything that we haven’t already said is recyclable or compostable.</a:t>
            </a:r>
          </a:p>
        </p:txBody>
      </p:sp>
      <p:pic>
        <p:nvPicPr>
          <p:cNvPr id="8196" name="Picture 4" descr="Takis Fuego Hot Chili &amp; Lime Rolled Tortilla Chips - 4 Ounce Bags - 6ct">
            <a:extLst>
              <a:ext uri="{FF2B5EF4-FFF2-40B4-BE49-F238E27FC236}">
                <a16:creationId xmlns:a16="http://schemas.microsoft.com/office/drawing/2014/main" id="{9DD9F936-63E4-FA3F-B5E8-F5E9B518D9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106" y="2600484"/>
            <a:ext cx="3032113" cy="30321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opco Hydra Bottle 16.9oz-Blue">
            <a:extLst>
              <a:ext uri="{FF2B5EF4-FFF2-40B4-BE49-F238E27FC236}">
                <a16:creationId xmlns:a16="http://schemas.microsoft.com/office/drawing/2014/main" id="{18BE425D-2864-B3C9-F571-639A09FDC2D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79" t="-1919" r="10794" b="1919"/>
          <a:stretch>
            <a:fillRect/>
          </a:stretch>
        </p:blipFill>
        <p:spPr bwMode="auto">
          <a:xfrm>
            <a:off x="10504816" y="2358901"/>
            <a:ext cx="219234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Why You Should Eat the Entire Apple ...">
            <a:extLst>
              <a:ext uri="{FF2B5EF4-FFF2-40B4-BE49-F238E27FC236}">
                <a16:creationId xmlns:a16="http://schemas.microsoft.com/office/drawing/2014/main" id="{8C036A85-57B5-D2E7-4452-DB01942F33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48"/>
          <a:stretch>
            <a:fillRect/>
          </a:stretch>
        </p:blipFill>
        <p:spPr bwMode="auto">
          <a:xfrm>
            <a:off x="4058708" y="5753056"/>
            <a:ext cx="2241136" cy="2574503"/>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White Disposable Plastic Cutlery Set - 100 Spoons, 100 Forks and 100 Knives 100 Guests">
            <a:extLst>
              <a:ext uri="{FF2B5EF4-FFF2-40B4-BE49-F238E27FC236}">
                <a16:creationId xmlns:a16="http://schemas.microsoft.com/office/drawing/2014/main" id="{3746BDB6-5242-ADD7-C043-F5EB53FE3A6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22" r="16937"/>
          <a:stretch>
            <a:fillRect/>
          </a:stretch>
        </p:blipFill>
        <p:spPr bwMode="auto">
          <a:xfrm>
            <a:off x="5957308" y="5852322"/>
            <a:ext cx="2429351" cy="34734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652BBC-E5CF-690E-8B0D-6D9F307874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3826" y="2000856"/>
            <a:ext cx="3390900" cy="3810000"/>
          </a:xfrm>
          <a:prstGeom prst="rect">
            <a:avLst/>
          </a:prstGeom>
        </p:spPr>
      </p:pic>
      <p:pic>
        <p:nvPicPr>
          <p:cNvPr id="8" name="Picture 7">
            <a:extLst>
              <a:ext uri="{FF2B5EF4-FFF2-40B4-BE49-F238E27FC236}">
                <a16:creationId xmlns:a16="http://schemas.microsoft.com/office/drawing/2014/main" id="{FF5C684F-A0BF-162B-524A-932D57CB9C4E}"/>
              </a:ext>
            </a:extLst>
          </p:cNvPr>
          <p:cNvPicPr>
            <a:picLocks noChangeAspect="1"/>
          </p:cNvPicPr>
          <p:nvPr/>
        </p:nvPicPr>
        <p:blipFill>
          <a:blip r:embed="rId7"/>
          <a:stretch>
            <a:fillRect/>
          </a:stretch>
        </p:blipFill>
        <p:spPr>
          <a:xfrm>
            <a:off x="5911545" y="2591993"/>
            <a:ext cx="2475114" cy="2551507"/>
          </a:xfrm>
          <a:prstGeom prst="rect">
            <a:avLst/>
          </a:prstGeom>
        </p:spPr>
      </p:pic>
      <p:pic>
        <p:nvPicPr>
          <p:cNvPr id="5122" name="Picture 2" descr="Milk Carton PNG Images HD | PNG Play">
            <a:extLst>
              <a:ext uri="{FF2B5EF4-FFF2-40B4-BE49-F238E27FC236}">
                <a16:creationId xmlns:a16="http://schemas.microsoft.com/office/drawing/2014/main" id="{6F622AD6-D601-A257-047A-62D549A03C2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061" r="18465"/>
          <a:stretch>
            <a:fillRect/>
          </a:stretch>
        </p:blipFill>
        <p:spPr bwMode="auto">
          <a:xfrm>
            <a:off x="10764586" y="5176102"/>
            <a:ext cx="3032113" cy="4776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F03E906-F1DC-5F9E-D6C9-BD5ECCA71201}"/>
              </a:ext>
            </a:extLst>
          </p:cNvPr>
          <p:cNvPicPr>
            <a:picLocks noChangeAspect="1"/>
          </p:cNvPicPr>
          <p:nvPr/>
        </p:nvPicPr>
        <p:blipFill>
          <a:blip r:embed="rId9"/>
          <a:stretch>
            <a:fillRect/>
          </a:stretch>
        </p:blipFill>
        <p:spPr>
          <a:xfrm>
            <a:off x="8145480" y="5752684"/>
            <a:ext cx="2798563" cy="3913779"/>
          </a:xfrm>
          <a:prstGeom prst="rect">
            <a:avLst/>
          </a:prstGeom>
        </p:spPr>
      </p:pic>
      <p:pic>
        <p:nvPicPr>
          <p:cNvPr id="5123" name="Picture 3">
            <a:extLst>
              <a:ext uri="{FF2B5EF4-FFF2-40B4-BE49-F238E27FC236}">
                <a16:creationId xmlns:a16="http://schemas.microsoft.com/office/drawing/2014/main" id="{4040F708-59D4-79A0-8EFD-DED873F0F6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223" r="2206" b="6042"/>
          <a:stretch>
            <a:fillRect/>
          </a:stretch>
        </p:blipFill>
        <p:spPr bwMode="auto">
          <a:xfrm rot="18203453">
            <a:off x="14655118" y="5028456"/>
            <a:ext cx="3285898" cy="2522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1">
            <a:extLst>
              <a:ext uri="{FF2B5EF4-FFF2-40B4-BE49-F238E27FC236}">
                <a16:creationId xmlns:a16="http://schemas.microsoft.com/office/drawing/2014/main" id="{BEFD61D7-34C1-F54A-02A7-7672677F5201}"/>
              </a:ext>
            </a:extLst>
          </p:cNvPr>
          <p:cNvPicPr>
            <a:picLocks noChangeAspect="1"/>
          </p:cNvPicPr>
          <p:nvPr/>
        </p:nvPicPr>
        <p:blipFill>
          <a:blip r:embed="rId11"/>
          <a:stretch>
            <a:fillRect/>
          </a:stretch>
        </p:blipFill>
        <p:spPr>
          <a:xfrm>
            <a:off x="12284766" y="3451619"/>
            <a:ext cx="3230374" cy="2352759"/>
          </a:xfrm>
          <a:prstGeom prst="rect">
            <a:avLst/>
          </a:prstGeom>
        </p:spPr>
      </p:pic>
      <p:pic>
        <p:nvPicPr>
          <p:cNvPr id="5124" name="Picture 4">
            <a:extLst>
              <a:ext uri="{FF2B5EF4-FFF2-40B4-BE49-F238E27FC236}">
                <a16:creationId xmlns:a16="http://schemas.microsoft.com/office/drawing/2014/main" id="{770475E8-6FD4-9558-47BF-DAF929C0E04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13557" t="19647" r="18655" b="11588"/>
          <a:stretch>
            <a:fillRect/>
          </a:stretch>
        </p:blipFill>
        <p:spPr bwMode="auto">
          <a:xfrm>
            <a:off x="15264866" y="2530585"/>
            <a:ext cx="2740141" cy="1917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1" name="Picture 20">
            <a:extLst>
              <a:ext uri="{FF2B5EF4-FFF2-40B4-BE49-F238E27FC236}">
                <a16:creationId xmlns:a16="http://schemas.microsoft.com/office/drawing/2014/main" id="{1BCA819E-FB2D-615A-57DB-93A86B6BD02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524665" y="7419009"/>
            <a:ext cx="2743200" cy="2551507"/>
          </a:xfrm>
          <a:prstGeom prst="rect">
            <a:avLst/>
          </a:prstGeom>
        </p:spPr>
      </p:pic>
      <p:pic>
        <p:nvPicPr>
          <p:cNvPr id="15" name="Picture 14">
            <a:extLst>
              <a:ext uri="{FF2B5EF4-FFF2-40B4-BE49-F238E27FC236}">
                <a16:creationId xmlns:a16="http://schemas.microsoft.com/office/drawing/2014/main" id="{ABC38857-F2DC-0743-E7B4-3AE19CBA134D}"/>
              </a:ext>
            </a:extLst>
          </p:cNvPr>
          <p:cNvPicPr>
            <a:picLocks noChangeAspect="1"/>
          </p:cNvPicPr>
          <p:nvPr/>
        </p:nvPicPr>
        <p:blipFill>
          <a:blip r:embed="rId14"/>
          <a:stretch>
            <a:fillRect/>
          </a:stretch>
        </p:blipFill>
        <p:spPr>
          <a:xfrm>
            <a:off x="13649227" y="5766837"/>
            <a:ext cx="1913454" cy="2800698"/>
          </a:xfrm>
          <a:prstGeom prst="rect">
            <a:avLst/>
          </a:prstGeom>
        </p:spPr>
      </p:pic>
      <p:pic>
        <p:nvPicPr>
          <p:cNvPr id="7" name="Picture 6" descr="A group of trash cans with different colors&#10;&#10;AI-generated content may be incorrect.">
            <a:extLst>
              <a:ext uri="{FF2B5EF4-FFF2-40B4-BE49-F238E27FC236}">
                <a16:creationId xmlns:a16="http://schemas.microsoft.com/office/drawing/2014/main" id="{8EC9DFC3-43A2-9139-63EB-33B29A5604AC}"/>
              </a:ext>
            </a:extLst>
          </p:cNvPr>
          <p:cNvPicPr>
            <a:picLocks noChangeAspect="1"/>
          </p:cNvPicPr>
          <p:nvPr/>
        </p:nvPicPr>
        <p:blipFill>
          <a:blip r:embed="rId15">
            <a:extLst>
              <a:ext uri="{28A0092B-C50C-407E-A947-70E740481C1C}">
                <a14:useLocalDpi xmlns:a14="http://schemas.microsoft.com/office/drawing/2010/main" val="0"/>
              </a:ext>
            </a:extLst>
          </a:blip>
          <a:srcRect l="67746" t="27812" r="694" b="35185"/>
          <a:stretch>
            <a:fillRect/>
          </a:stretch>
        </p:blipFill>
        <p:spPr>
          <a:xfrm>
            <a:off x="534597" y="3104841"/>
            <a:ext cx="3531312" cy="5520516"/>
          </a:xfrm>
          <a:prstGeom prst="rect">
            <a:avLst/>
          </a:prstGeom>
        </p:spPr>
      </p:pic>
    </p:spTree>
    <p:extLst>
      <p:ext uri="{BB962C8B-B14F-4D97-AF65-F5344CB8AC3E}">
        <p14:creationId xmlns:p14="http://schemas.microsoft.com/office/powerpoint/2010/main" val="3169393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747C6-A7A0-FB4A-E145-FB054A50E71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76DDA799-A851-EC2B-91D6-24ED3EA277ED}"/>
              </a:ext>
            </a:extLst>
          </p:cNvPr>
          <p:cNvSpPr txBox="1"/>
          <p:nvPr/>
        </p:nvSpPr>
        <p:spPr>
          <a:xfrm>
            <a:off x="762000" y="254695"/>
            <a:ext cx="17145000" cy="1582293"/>
          </a:xfrm>
          <a:prstGeom prst="rect">
            <a:avLst/>
          </a:prstGeom>
        </p:spPr>
        <p:txBody>
          <a:bodyPr wrap="square" lIns="0" tIns="0" rIns="0" bIns="0" rtlCol="0" anchor="t">
            <a:spAutoFit/>
          </a:bodyPr>
          <a:lstStyle/>
          <a:p>
            <a:pPr>
              <a:lnSpc>
                <a:spcPts val="13999"/>
              </a:lnSpc>
            </a:pPr>
            <a:r>
              <a:rPr lang="en-US" sz="8000" dirty="0">
                <a:solidFill>
                  <a:schemeClr val="bg1">
                    <a:lumMod val="50000"/>
                  </a:schemeClr>
                </a:solidFill>
                <a:latin typeface="Arial" panose="020B0604020202020204" pitchFamily="34" charset="0"/>
                <a:ea typeface="Frutiger Bold"/>
                <a:cs typeface="Arial" panose="020B0604020202020204" pitchFamily="34" charset="0"/>
                <a:sym typeface="Frutiger Bold"/>
              </a:rPr>
              <a:t>Garbage Items</a:t>
            </a:r>
          </a:p>
        </p:txBody>
      </p:sp>
      <p:sp>
        <p:nvSpPr>
          <p:cNvPr id="5" name="TextBox 4">
            <a:extLst>
              <a:ext uri="{FF2B5EF4-FFF2-40B4-BE49-F238E27FC236}">
                <a16:creationId xmlns:a16="http://schemas.microsoft.com/office/drawing/2014/main" id="{9DFB7D4B-C71F-0517-0B2F-99A20F49F0DD}"/>
              </a:ext>
            </a:extLst>
          </p:cNvPr>
          <p:cNvSpPr txBox="1"/>
          <p:nvPr/>
        </p:nvSpPr>
        <p:spPr>
          <a:xfrm>
            <a:off x="762000" y="1851535"/>
            <a:ext cx="16317287" cy="1754326"/>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When in doubt, throw it out. These items will go in the garbage: drink boxes, </a:t>
            </a:r>
          </a:p>
          <a:p>
            <a:r>
              <a:rPr lang="en-US" sz="3600" dirty="0">
                <a:latin typeface="Arial" panose="020B0604020202020204" pitchFamily="34" charset="0"/>
                <a:cs typeface="Arial" panose="020B0604020202020204" pitchFamily="34" charset="0"/>
              </a:rPr>
              <a:t>Foil drink pouches, plastic utensils and straws, chip bags and candy wrappers, </a:t>
            </a:r>
          </a:p>
          <a:p>
            <a:r>
              <a:rPr lang="en-US" sz="3600" dirty="0">
                <a:latin typeface="Arial" panose="020B0604020202020204" pitchFamily="34" charset="0"/>
                <a:cs typeface="Arial" panose="020B0604020202020204" pitchFamily="34" charset="0"/>
              </a:rPr>
              <a:t>Food cups, plastic Ziplock bags.</a:t>
            </a:r>
          </a:p>
        </p:txBody>
      </p:sp>
      <p:pic>
        <p:nvPicPr>
          <p:cNvPr id="8196" name="Picture 4" descr="Takis Fuego Hot Chili &amp; Lime Rolled Tortilla Chips - 4 Ounce Bags - 6ct">
            <a:extLst>
              <a:ext uri="{FF2B5EF4-FFF2-40B4-BE49-F238E27FC236}">
                <a16:creationId xmlns:a16="http://schemas.microsoft.com/office/drawing/2014/main" id="{E0203E81-77C1-5807-9A2A-A523E8F5F4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930" y="3105224"/>
            <a:ext cx="3032113" cy="3032113"/>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White Disposable Plastic Cutlery Set - 100 Spoons, 100 Forks and 100 Knives 100 Guests">
            <a:extLst>
              <a:ext uri="{FF2B5EF4-FFF2-40B4-BE49-F238E27FC236}">
                <a16:creationId xmlns:a16="http://schemas.microsoft.com/office/drawing/2014/main" id="{A3136A0C-ED00-8833-AB84-036AE8D46B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22" r="16937"/>
          <a:stretch>
            <a:fillRect/>
          </a:stretch>
        </p:blipFill>
        <p:spPr bwMode="auto">
          <a:xfrm>
            <a:off x="5957308" y="5852322"/>
            <a:ext cx="2429351" cy="34734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6C7E93A-2459-08FC-0838-7D323EBB2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8896" y="3056667"/>
            <a:ext cx="3390900" cy="3810000"/>
          </a:xfrm>
          <a:prstGeom prst="rect">
            <a:avLst/>
          </a:prstGeom>
        </p:spPr>
      </p:pic>
      <p:pic>
        <p:nvPicPr>
          <p:cNvPr id="5122" name="Picture 2" descr="Milk Carton PNG Images HD | PNG Play">
            <a:extLst>
              <a:ext uri="{FF2B5EF4-FFF2-40B4-BE49-F238E27FC236}">
                <a16:creationId xmlns:a16="http://schemas.microsoft.com/office/drawing/2014/main" id="{5C8C29A2-11AF-6456-5EFC-3253D0E42D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061" r="18465"/>
          <a:stretch>
            <a:fillRect/>
          </a:stretch>
        </p:blipFill>
        <p:spPr bwMode="auto">
          <a:xfrm>
            <a:off x="10764586" y="5176102"/>
            <a:ext cx="3032113" cy="4776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9AF2F4D-75C3-31CF-AB8A-1F40EF8CA73B}"/>
              </a:ext>
            </a:extLst>
          </p:cNvPr>
          <p:cNvPicPr>
            <a:picLocks noChangeAspect="1"/>
          </p:cNvPicPr>
          <p:nvPr/>
        </p:nvPicPr>
        <p:blipFill>
          <a:blip r:embed="rId7"/>
          <a:stretch>
            <a:fillRect/>
          </a:stretch>
        </p:blipFill>
        <p:spPr>
          <a:xfrm>
            <a:off x="8145480" y="5752684"/>
            <a:ext cx="2798563" cy="3913779"/>
          </a:xfrm>
          <a:prstGeom prst="rect">
            <a:avLst/>
          </a:prstGeom>
        </p:spPr>
      </p:pic>
      <p:pic>
        <p:nvPicPr>
          <p:cNvPr id="12" name="Picture 11">
            <a:extLst>
              <a:ext uri="{FF2B5EF4-FFF2-40B4-BE49-F238E27FC236}">
                <a16:creationId xmlns:a16="http://schemas.microsoft.com/office/drawing/2014/main" id="{237C3903-3146-37AC-5686-AEABDE07107D}"/>
              </a:ext>
            </a:extLst>
          </p:cNvPr>
          <p:cNvPicPr>
            <a:picLocks noChangeAspect="1"/>
          </p:cNvPicPr>
          <p:nvPr/>
        </p:nvPicPr>
        <p:blipFill>
          <a:blip r:embed="rId8"/>
          <a:stretch>
            <a:fillRect/>
          </a:stretch>
        </p:blipFill>
        <p:spPr>
          <a:xfrm>
            <a:off x="14559439" y="3451619"/>
            <a:ext cx="3230374" cy="2352759"/>
          </a:xfrm>
          <a:prstGeom prst="rect">
            <a:avLst/>
          </a:prstGeom>
        </p:spPr>
      </p:pic>
      <p:pic>
        <p:nvPicPr>
          <p:cNvPr id="21" name="Picture 20">
            <a:extLst>
              <a:ext uri="{FF2B5EF4-FFF2-40B4-BE49-F238E27FC236}">
                <a16:creationId xmlns:a16="http://schemas.microsoft.com/office/drawing/2014/main" id="{653C4670-1DBE-6670-1D16-D056C3D30B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24665" y="7419009"/>
            <a:ext cx="2743200" cy="2551507"/>
          </a:xfrm>
          <a:prstGeom prst="rect">
            <a:avLst/>
          </a:prstGeom>
        </p:spPr>
      </p:pic>
      <p:pic>
        <p:nvPicPr>
          <p:cNvPr id="7" name="Picture 6" descr="A group of trash cans with different colors&#10;&#10;AI-generated content may be incorrect.">
            <a:extLst>
              <a:ext uri="{FF2B5EF4-FFF2-40B4-BE49-F238E27FC236}">
                <a16:creationId xmlns:a16="http://schemas.microsoft.com/office/drawing/2014/main" id="{1785D363-74AC-A994-64FD-CAC8C3A46C29}"/>
              </a:ext>
            </a:extLst>
          </p:cNvPr>
          <p:cNvPicPr>
            <a:picLocks noChangeAspect="1"/>
          </p:cNvPicPr>
          <p:nvPr/>
        </p:nvPicPr>
        <p:blipFill>
          <a:blip r:embed="rId10">
            <a:extLst>
              <a:ext uri="{28A0092B-C50C-407E-A947-70E740481C1C}">
                <a14:useLocalDpi xmlns:a14="http://schemas.microsoft.com/office/drawing/2010/main" val="0"/>
              </a:ext>
            </a:extLst>
          </a:blip>
          <a:srcRect l="67746" t="27812" r="694" b="35185"/>
          <a:stretch>
            <a:fillRect/>
          </a:stretch>
        </p:blipFill>
        <p:spPr>
          <a:xfrm>
            <a:off x="536881" y="3563836"/>
            <a:ext cx="3855859" cy="6027882"/>
          </a:xfrm>
          <a:prstGeom prst="rect">
            <a:avLst/>
          </a:prstGeom>
        </p:spPr>
      </p:pic>
    </p:spTree>
    <p:extLst>
      <p:ext uri="{BB962C8B-B14F-4D97-AF65-F5344CB8AC3E}">
        <p14:creationId xmlns:p14="http://schemas.microsoft.com/office/powerpoint/2010/main" val="100652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47E"/>
        </a:solidFill>
        <a:effectLst/>
      </p:bgPr>
    </p:bg>
    <p:spTree>
      <p:nvGrpSpPr>
        <p:cNvPr id="1" name="">
          <a:extLst>
            <a:ext uri="{FF2B5EF4-FFF2-40B4-BE49-F238E27FC236}">
              <a16:creationId xmlns:a16="http://schemas.microsoft.com/office/drawing/2014/main" id="{F5A76F68-8969-9475-0235-9998C7620DF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16A0FE7-2858-A640-C28E-46A69587A462}"/>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45423339-D0DE-1057-5CA8-1127B5C3A632}"/>
              </a:ext>
            </a:extLst>
          </p:cNvPr>
          <p:cNvSpPr txBox="1"/>
          <p:nvPr/>
        </p:nvSpPr>
        <p:spPr>
          <a:xfrm>
            <a:off x="772391" y="1382200"/>
            <a:ext cx="16743218" cy="6314870"/>
          </a:xfrm>
          <a:prstGeom prst="rect">
            <a:avLst/>
          </a:prstGeom>
        </p:spPr>
        <p:txBody>
          <a:bodyPr wrap="square" lIns="0" tIns="0" rIns="0" bIns="0" rtlCol="0" anchor="t">
            <a:spAutoFit/>
          </a:bodyPr>
          <a:lstStyle/>
          <a:p>
            <a:pPr algn="l">
              <a:lnSpc>
                <a:spcPts val="12480"/>
              </a:lnSpc>
            </a:pPr>
            <a:r>
              <a:rPr lang="en-US" sz="10400" b="1" dirty="0">
                <a:solidFill>
                  <a:srgbClr val="66FF33"/>
                </a:solidFill>
                <a:latin typeface="Arial" panose="020B0604020202020204" pitchFamily="34" charset="0"/>
                <a:ea typeface="Frutiger Bold"/>
                <a:cs typeface="Arial" panose="020B0604020202020204" pitchFamily="34" charset="0"/>
                <a:sym typeface="Frutiger Bold"/>
              </a:rPr>
              <a:t>Remember, if you are ever confused where items go- look at the signs on the containers.</a:t>
            </a:r>
          </a:p>
        </p:txBody>
      </p:sp>
      <p:sp>
        <p:nvSpPr>
          <p:cNvPr id="7" name="AutoShape 7">
            <a:extLst>
              <a:ext uri="{FF2B5EF4-FFF2-40B4-BE49-F238E27FC236}">
                <a16:creationId xmlns:a16="http://schemas.microsoft.com/office/drawing/2014/main" id="{29FD86DC-C70F-429B-3E49-F723CDEBBFC2}"/>
              </a:ext>
            </a:extLst>
          </p:cNvPr>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US"/>
          </a:p>
        </p:txBody>
      </p:sp>
      <p:pic>
        <p:nvPicPr>
          <p:cNvPr id="1026" name="Picture 2" descr="Federal Way Public Schools">
            <a:extLst>
              <a:ext uri="{FF2B5EF4-FFF2-40B4-BE49-F238E27FC236}">
                <a16:creationId xmlns:a16="http://schemas.microsoft.com/office/drawing/2014/main" id="{AB9AF027-E182-706C-20DE-1A394E9CB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0" y="8007916"/>
            <a:ext cx="4195762" cy="14009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rtoon earth with arms and legs&#10;&#10;AI-generated content may be incorrect.">
            <a:extLst>
              <a:ext uri="{FF2B5EF4-FFF2-40B4-BE49-F238E27FC236}">
                <a16:creationId xmlns:a16="http://schemas.microsoft.com/office/drawing/2014/main" id="{21817C86-9873-2681-0208-36685CF7B6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446336"/>
            <a:ext cx="2335538" cy="1809748"/>
          </a:xfrm>
          <a:prstGeom prst="rect">
            <a:avLst/>
          </a:prstGeom>
        </p:spPr>
      </p:pic>
    </p:spTree>
    <p:extLst>
      <p:ext uri="{BB962C8B-B14F-4D97-AF65-F5344CB8AC3E}">
        <p14:creationId xmlns:p14="http://schemas.microsoft.com/office/powerpoint/2010/main" val="301733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47E"/>
        </a:solidFill>
        <a:effectLst/>
      </p:bgPr>
    </p:bg>
    <p:spTree>
      <p:nvGrpSpPr>
        <p:cNvPr id="1" name=""/>
        <p:cNvGrpSpPr/>
        <p:nvPr/>
      </p:nvGrpSpPr>
      <p:grpSpPr>
        <a:xfrm>
          <a:off x="0" y="0"/>
          <a:ext cx="0" cy="0"/>
          <a:chOff x="0" y="0"/>
          <a:chExt cx="0" cy="0"/>
        </a:xfrm>
      </p:grpSpPr>
      <p:graphicFrame>
        <p:nvGraphicFramePr>
          <p:cNvPr id="22" name="TextBox 20">
            <a:extLst>
              <a:ext uri="{FF2B5EF4-FFF2-40B4-BE49-F238E27FC236}">
                <a16:creationId xmlns:a16="http://schemas.microsoft.com/office/drawing/2014/main" id="{FA22638D-CD80-9998-D53E-A2352C791832}"/>
              </a:ext>
            </a:extLst>
          </p:cNvPr>
          <p:cNvGraphicFramePr/>
          <p:nvPr>
            <p:extLst>
              <p:ext uri="{D42A27DB-BD31-4B8C-83A1-F6EECF244321}">
                <p14:modId xmlns:p14="http://schemas.microsoft.com/office/powerpoint/2010/main" val="1090571451"/>
              </p:ext>
            </p:extLst>
          </p:nvPr>
        </p:nvGraphicFramePr>
        <p:xfrm>
          <a:off x="685800" y="793106"/>
          <a:ext cx="13059340" cy="779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68678BF-BDAF-05DA-DA88-B6C2195CB971}"/>
              </a:ext>
            </a:extLst>
          </p:cNvPr>
          <p:cNvPicPr>
            <a:picLocks noChangeAspect="1"/>
          </p:cNvPicPr>
          <p:nvPr/>
        </p:nvPicPr>
        <p:blipFill>
          <a:blip r:embed="rId7"/>
          <a:stretch>
            <a:fillRect/>
          </a:stretch>
        </p:blipFill>
        <p:spPr>
          <a:xfrm>
            <a:off x="2765524" y="1666339"/>
            <a:ext cx="12573000" cy="8091745"/>
          </a:xfrm>
          <a:prstGeom prst="rect">
            <a:avLst/>
          </a:prstGeom>
        </p:spPr>
      </p:pic>
      <p:sp>
        <p:nvSpPr>
          <p:cNvPr id="6" name="TextBox 5">
            <a:extLst>
              <a:ext uri="{FF2B5EF4-FFF2-40B4-BE49-F238E27FC236}">
                <a16:creationId xmlns:a16="http://schemas.microsoft.com/office/drawing/2014/main" id="{7228711F-BFAC-8A2D-3BA0-A57F4C4BA3F0}"/>
              </a:ext>
            </a:extLst>
          </p:cNvPr>
          <p:cNvSpPr txBox="1"/>
          <p:nvPr/>
        </p:nvSpPr>
        <p:spPr>
          <a:xfrm>
            <a:off x="1676400" y="342900"/>
            <a:ext cx="13059340" cy="1323439"/>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If you bring a lunch from home, try to reuse items to make a waste free lunch</a:t>
            </a:r>
            <a:r>
              <a:rPr lang="en-US" dirty="0"/>
              <a:t>!</a:t>
            </a:r>
          </a:p>
        </p:txBody>
      </p:sp>
      <p:sp>
        <p:nvSpPr>
          <p:cNvPr id="8" name="TextBox 7">
            <a:extLst>
              <a:ext uri="{FF2B5EF4-FFF2-40B4-BE49-F238E27FC236}">
                <a16:creationId xmlns:a16="http://schemas.microsoft.com/office/drawing/2014/main" id="{305940B4-C6DA-47C5-A5E7-8A22974394EA}"/>
              </a:ext>
            </a:extLst>
          </p:cNvPr>
          <p:cNvSpPr txBox="1"/>
          <p:nvPr/>
        </p:nvSpPr>
        <p:spPr>
          <a:xfrm>
            <a:off x="457200" y="9732016"/>
            <a:ext cx="9420726" cy="369332"/>
          </a:xfrm>
          <a:prstGeom prst="rect">
            <a:avLst/>
          </a:prstGeom>
          <a:noFill/>
        </p:spPr>
        <p:txBody>
          <a:bodyPr wrap="square">
            <a:spAutoFit/>
          </a:bodyPr>
          <a:lstStyle/>
          <a:p>
            <a:r>
              <a:rPr lang="en-US" dirty="0">
                <a:hlinkClick r:id="rId8"/>
              </a:rPr>
              <a:t>Pack A Waste-Free Lunch | US EPA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47E"/>
        </a:solidFill>
        <a:effectLst/>
      </p:bgPr>
    </p:bg>
    <p:spTree>
      <p:nvGrpSpPr>
        <p:cNvPr id="1" name="">
          <a:extLst>
            <a:ext uri="{FF2B5EF4-FFF2-40B4-BE49-F238E27FC236}">
              <a16:creationId xmlns:a16="http://schemas.microsoft.com/office/drawing/2014/main" id="{CAA9ABA6-8246-D6FB-13F0-0A8DC1206C2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D047A64-3082-9587-1C60-1C5904C4C7E6}"/>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93DE0D54-2BEF-C79A-A581-11E811E099A6}"/>
              </a:ext>
            </a:extLst>
          </p:cNvPr>
          <p:cNvSpPr txBox="1"/>
          <p:nvPr/>
        </p:nvSpPr>
        <p:spPr>
          <a:xfrm>
            <a:off x="772391" y="2868137"/>
            <a:ext cx="16743218" cy="6314870"/>
          </a:xfrm>
          <a:prstGeom prst="rect">
            <a:avLst/>
          </a:prstGeom>
        </p:spPr>
        <p:txBody>
          <a:bodyPr wrap="square" lIns="0" tIns="0" rIns="0" bIns="0" rtlCol="0" anchor="t">
            <a:spAutoFit/>
          </a:bodyPr>
          <a:lstStyle/>
          <a:p>
            <a:pPr algn="l">
              <a:lnSpc>
                <a:spcPts val="12480"/>
              </a:lnSpc>
            </a:pPr>
            <a:r>
              <a:rPr lang="en-US" sz="10400" b="1" dirty="0">
                <a:solidFill>
                  <a:srgbClr val="66FF33"/>
                </a:solidFill>
                <a:latin typeface="Arial" panose="020B0604020202020204" pitchFamily="34" charset="0"/>
                <a:ea typeface="Frutiger Bold"/>
                <a:cs typeface="Arial" panose="020B0604020202020204" pitchFamily="34" charset="0"/>
                <a:sym typeface="Frutiger Bold"/>
              </a:rPr>
              <a:t>Take the pledge!</a:t>
            </a:r>
          </a:p>
          <a:p>
            <a:pPr algn="l">
              <a:lnSpc>
                <a:spcPts val="12480"/>
              </a:lnSpc>
            </a:pPr>
            <a:r>
              <a:rPr lang="en-US" sz="10400" b="1" dirty="0">
                <a:solidFill>
                  <a:srgbClr val="66FF33"/>
                </a:solidFill>
                <a:latin typeface="Arial" panose="020B0604020202020204" pitchFamily="34" charset="0"/>
                <a:ea typeface="Frutiger Bold"/>
                <a:cs typeface="Arial" panose="020B0604020202020204" pitchFamily="34" charset="0"/>
                <a:sym typeface="Frutiger Bold"/>
              </a:rPr>
              <a:t>What is one thing you do to help our school reduce waste and sort properly?</a:t>
            </a:r>
          </a:p>
        </p:txBody>
      </p:sp>
      <p:sp>
        <p:nvSpPr>
          <p:cNvPr id="7" name="AutoShape 7">
            <a:extLst>
              <a:ext uri="{FF2B5EF4-FFF2-40B4-BE49-F238E27FC236}">
                <a16:creationId xmlns:a16="http://schemas.microsoft.com/office/drawing/2014/main" id="{C840E2B3-094B-C523-F898-F4A979CC8ABF}"/>
              </a:ext>
            </a:extLst>
          </p:cNvPr>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US"/>
          </a:p>
        </p:txBody>
      </p:sp>
      <p:pic>
        <p:nvPicPr>
          <p:cNvPr id="3" name="Picture 2">
            <a:extLst>
              <a:ext uri="{FF2B5EF4-FFF2-40B4-BE49-F238E27FC236}">
                <a16:creationId xmlns:a16="http://schemas.microsoft.com/office/drawing/2014/main" id="{E8E48465-609D-4F48-B871-4C0D07F1FEFE}"/>
              </a:ext>
            </a:extLst>
          </p:cNvPr>
          <p:cNvPicPr>
            <a:picLocks noChangeAspect="1"/>
          </p:cNvPicPr>
          <p:nvPr/>
        </p:nvPicPr>
        <p:blipFill>
          <a:blip r:embed="rId3"/>
          <a:stretch>
            <a:fillRect/>
          </a:stretch>
        </p:blipFill>
        <p:spPr>
          <a:xfrm>
            <a:off x="13030200" y="901832"/>
            <a:ext cx="3914576" cy="3548062"/>
          </a:xfrm>
          <a:prstGeom prst="rect">
            <a:avLst/>
          </a:prstGeom>
        </p:spPr>
      </p:pic>
    </p:spTree>
    <p:extLst>
      <p:ext uri="{BB962C8B-B14F-4D97-AF65-F5344CB8AC3E}">
        <p14:creationId xmlns:p14="http://schemas.microsoft.com/office/powerpoint/2010/main" val="3645022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47E"/>
        </a:solidFill>
        <a:effectLst/>
      </p:bgPr>
    </p:bg>
    <p:spTree>
      <p:nvGrpSpPr>
        <p:cNvPr id="1" name="">
          <a:extLst>
            <a:ext uri="{FF2B5EF4-FFF2-40B4-BE49-F238E27FC236}">
              <a16:creationId xmlns:a16="http://schemas.microsoft.com/office/drawing/2014/main" id="{E8A94DEF-7158-4B18-0BFB-EAC58BCD7E40}"/>
            </a:ext>
          </a:extLst>
        </p:cNvPr>
        <p:cNvGrpSpPr/>
        <p:nvPr/>
      </p:nvGrpSpPr>
      <p:grpSpPr>
        <a:xfrm>
          <a:off x="0" y="0"/>
          <a:ext cx="0" cy="0"/>
          <a:chOff x="0" y="0"/>
          <a:chExt cx="0" cy="0"/>
        </a:xfrm>
      </p:grpSpPr>
      <p:sp>
        <p:nvSpPr>
          <p:cNvPr id="14" name="AutoShape 14">
            <a:extLst>
              <a:ext uri="{FF2B5EF4-FFF2-40B4-BE49-F238E27FC236}">
                <a16:creationId xmlns:a16="http://schemas.microsoft.com/office/drawing/2014/main" id="{0B7D6CAD-1D01-38C0-65A2-5D9096B4D1AF}"/>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9741538D-7E3E-12F6-EC51-37274E77D869}"/>
              </a:ext>
            </a:extLst>
          </p:cNvPr>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US"/>
          </a:p>
        </p:txBody>
      </p:sp>
      <p:pic>
        <p:nvPicPr>
          <p:cNvPr id="3" name="Picture 2" descr="A cartoon earth with arms and legs&#10;&#10;AI-generated content may be incorrect.">
            <a:extLst>
              <a:ext uri="{FF2B5EF4-FFF2-40B4-BE49-F238E27FC236}">
                <a16:creationId xmlns:a16="http://schemas.microsoft.com/office/drawing/2014/main" id="{20CA8A22-0B1D-8655-0101-A299E52102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4600" y="3562351"/>
            <a:ext cx="4081046" cy="3162297"/>
          </a:xfrm>
          <a:prstGeom prst="rect">
            <a:avLst/>
          </a:prstGeom>
        </p:spPr>
      </p:pic>
      <p:graphicFrame>
        <p:nvGraphicFramePr>
          <p:cNvPr id="22" name="TextBox 20">
            <a:extLst>
              <a:ext uri="{FF2B5EF4-FFF2-40B4-BE49-F238E27FC236}">
                <a16:creationId xmlns:a16="http://schemas.microsoft.com/office/drawing/2014/main" id="{D643B025-C016-D2C4-C274-36A4B8B81D48}"/>
              </a:ext>
            </a:extLst>
          </p:cNvPr>
          <p:cNvGraphicFramePr/>
          <p:nvPr/>
        </p:nvGraphicFramePr>
        <p:xfrm>
          <a:off x="685800" y="793106"/>
          <a:ext cx="13059340" cy="7796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52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47E"/>
        </a:solidFill>
        <a:effectLst/>
      </p:bgPr>
    </p:bg>
    <p:spTree>
      <p:nvGrpSpPr>
        <p:cNvPr id="1" name="">
          <a:extLst>
            <a:ext uri="{FF2B5EF4-FFF2-40B4-BE49-F238E27FC236}">
              <a16:creationId xmlns:a16="http://schemas.microsoft.com/office/drawing/2014/main" id="{8BBC872E-FE80-B485-D58B-9B59FBF8A38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3636E69-0A3F-BC91-3074-65ACDB9ABB21}"/>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8C9A87BD-EFFA-46F7-6A9D-389C73C5EF60}"/>
              </a:ext>
            </a:extLst>
          </p:cNvPr>
          <p:cNvSpPr txBox="1"/>
          <p:nvPr/>
        </p:nvSpPr>
        <p:spPr>
          <a:xfrm>
            <a:off x="825941" y="1962194"/>
            <a:ext cx="16743218" cy="4711867"/>
          </a:xfrm>
          <a:prstGeom prst="rect">
            <a:avLst/>
          </a:prstGeom>
        </p:spPr>
        <p:txBody>
          <a:bodyPr wrap="square" lIns="0" tIns="0" rIns="0" bIns="0" rtlCol="0" anchor="t">
            <a:spAutoFit/>
          </a:bodyPr>
          <a:lstStyle/>
          <a:p>
            <a:pPr algn="l">
              <a:lnSpc>
                <a:spcPts val="12480"/>
              </a:lnSpc>
            </a:pPr>
            <a:r>
              <a:rPr lang="en-US" sz="10400" b="1" dirty="0">
                <a:solidFill>
                  <a:srgbClr val="66FF33"/>
                </a:solidFill>
                <a:latin typeface="Arial" panose="020B0604020202020204" pitchFamily="34" charset="0"/>
                <a:ea typeface="Frutiger Bold"/>
                <a:cs typeface="Arial" panose="020B0604020202020204" pitchFamily="34" charset="0"/>
                <a:sym typeface="Frutiger Bold"/>
              </a:rPr>
              <a:t>Why is reducing waste, recycling, and composting at school important?</a:t>
            </a:r>
          </a:p>
        </p:txBody>
      </p:sp>
      <p:sp>
        <p:nvSpPr>
          <p:cNvPr id="7" name="AutoShape 7">
            <a:extLst>
              <a:ext uri="{FF2B5EF4-FFF2-40B4-BE49-F238E27FC236}">
                <a16:creationId xmlns:a16="http://schemas.microsoft.com/office/drawing/2014/main" id="{0AFD2993-AB94-74D2-817B-C2FCAE61D27D}"/>
              </a:ext>
            </a:extLst>
          </p:cNvPr>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US"/>
          </a:p>
        </p:txBody>
      </p:sp>
      <p:pic>
        <p:nvPicPr>
          <p:cNvPr id="1026" name="Picture 2" descr="Federal Way Public Schools">
            <a:extLst>
              <a:ext uri="{FF2B5EF4-FFF2-40B4-BE49-F238E27FC236}">
                <a16:creationId xmlns:a16="http://schemas.microsoft.com/office/drawing/2014/main" id="{B4C0229B-94AF-52AC-EB99-0D1E802CA6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0" y="8007916"/>
            <a:ext cx="4195762" cy="140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5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CC9525-FB68-3728-6280-B76EFD2F0E0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97D5906-D026-CFC6-B5E6-24E42271B5A2}"/>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5F5CCDEF-11E9-8ED1-1DA0-C2167E32B5FE}"/>
              </a:ext>
            </a:extLst>
          </p:cNvPr>
          <p:cNvSpPr txBox="1"/>
          <p:nvPr/>
        </p:nvSpPr>
        <p:spPr>
          <a:xfrm>
            <a:off x="304800" y="611667"/>
            <a:ext cx="12877800" cy="8002191"/>
          </a:xfrm>
          <a:prstGeom prst="rect">
            <a:avLst/>
          </a:prstGeom>
        </p:spPr>
        <p:txBody>
          <a:bodyPr wrap="square" lIns="0" tIns="0" rIns="0" bIns="0" rtlCol="0" anchor="t">
            <a:spAutoFit/>
          </a:bodyPr>
          <a:lstStyle/>
          <a:p>
            <a:r>
              <a:rPr lang="en-US" sz="8000" b="1" dirty="0">
                <a:solidFill>
                  <a:srgbClr val="0070C0"/>
                </a:solidFill>
                <a:latin typeface="Arial" panose="020B0604020202020204" pitchFamily="34" charset="0"/>
                <a:ea typeface="Frutiger Bold"/>
                <a:cs typeface="Arial" panose="020B0604020202020204" pitchFamily="34" charset="0"/>
                <a:sym typeface="Frutiger Bold"/>
              </a:rPr>
              <a:t>We are </a:t>
            </a:r>
            <a:r>
              <a:rPr lang="en-US" sz="8000" b="1" dirty="0">
                <a:solidFill>
                  <a:srgbClr val="66FF33"/>
                </a:solidFill>
                <a:effectLst>
                  <a:glow rad="127000">
                    <a:srgbClr val="0070C0"/>
                  </a:glow>
                  <a:outerShdw blurRad="50800" dist="50800" dir="5400000" algn="ctr" rotWithShape="0">
                    <a:schemeClr val="tx1"/>
                  </a:outerShdw>
                </a:effectLst>
                <a:latin typeface="Arial" panose="020B0604020202020204" pitchFamily="34" charset="0"/>
                <a:ea typeface="Frutiger Bold"/>
                <a:cs typeface="Arial" panose="020B0604020202020204" pitchFamily="34" charset="0"/>
                <a:sym typeface="Frutiger Bold"/>
              </a:rPr>
              <a:t>EXCITED</a:t>
            </a:r>
            <a:r>
              <a:rPr lang="en-US" sz="8000" b="1" dirty="0">
                <a:solidFill>
                  <a:srgbClr val="0070C0"/>
                </a:solidFill>
                <a:latin typeface="Arial" panose="020B0604020202020204" pitchFamily="34" charset="0"/>
                <a:ea typeface="Frutiger Bold"/>
                <a:cs typeface="Arial" panose="020B0604020202020204" pitchFamily="34" charset="0"/>
                <a:sym typeface="Frutiger Bold"/>
              </a:rPr>
              <a:t> to announce- we are starting recycling and composting in the cafeteria this year!</a:t>
            </a:r>
          </a:p>
          <a:p>
            <a:endParaRPr lang="en-US" sz="4000" b="1" dirty="0">
              <a:solidFill>
                <a:srgbClr val="0070C0"/>
              </a:solidFill>
              <a:latin typeface="Arial" panose="020B0604020202020204" pitchFamily="34" charset="0"/>
              <a:ea typeface="Frutiger Bold"/>
              <a:cs typeface="Arial" panose="020B0604020202020204" pitchFamily="34" charset="0"/>
              <a:sym typeface="Frutiger Bold"/>
            </a:endParaRPr>
          </a:p>
          <a:p>
            <a:r>
              <a:rPr lang="en-US" sz="8000" b="1" dirty="0">
                <a:solidFill>
                  <a:srgbClr val="0070C0"/>
                </a:solidFill>
                <a:latin typeface="Arial" panose="020B0604020202020204" pitchFamily="34" charset="0"/>
                <a:ea typeface="Frutiger Bold"/>
                <a:cs typeface="Arial" panose="020B0604020202020204" pitchFamily="34" charset="0"/>
                <a:sym typeface="Frutiger Bold"/>
              </a:rPr>
              <a:t>Let’s become experts on where items go!</a:t>
            </a:r>
          </a:p>
        </p:txBody>
      </p:sp>
      <p:sp>
        <p:nvSpPr>
          <p:cNvPr id="7" name="AutoShape 7">
            <a:extLst>
              <a:ext uri="{FF2B5EF4-FFF2-40B4-BE49-F238E27FC236}">
                <a16:creationId xmlns:a16="http://schemas.microsoft.com/office/drawing/2014/main" id="{F17B2929-E59B-8142-5FCA-D3AD53E08EFC}"/>
              </a:ext>
            </a:extLst>
          </p:cNvPr>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US"/>
          </a:p>
        </p:txBody>
      </p:sp>
      <p:pic>
        <p:nvPicPr>
          <p:cNvPr id="1026" name="Picture 2" descr="Federal Way Public Schools">
            <a:extLst>
              <a:ext uri="{FF2B5EF4-FFF2-40B4-BE49-F238E27FC236}">
                <a16:creationId xmlns:a16="http://schemas.microsoft.com/office/drawing/2014/main" id="{D9CF4757-10F3-2846-8FE3-F0A27C5DF6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2002" y="7697070"/>
            <a:ext cx="4195762" cy="14009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52B184DD-F50C-60DE-D0F2-0638E52B354C}"/>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descr="A cartoon earth with arms and legs&#10;&#10;AI-generated content may be incorrect.">
            <a:extLst>
              <a:ext uri="{FF2B5EF4-FFF2-40B4-BE49-F238E27FC236}">
                <a16:creationId xmlns:a16="http://schemas.microsoft.com/office/drawing/2014/main" id="{DC4DA38D-79D0-5624-D511-0C3735B73B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8001" y="2862379"/>
            <a:ext cx="4081046" cy="3162297"/>
          </a:xfrm>
          <a:prstGeom prst="rect">
            <a:avLst/>
          </a:prstGeom>
        </p:spPr>
      </p:pic>
    </p:spTree>
    <p:extLst>
      <p:ext uri="{BB962C8B-B14F-4D97-AF65-F5344CB8AC3E}">
        <p14:creationId xmlns:p14="http://schemas.microsoft.com/office/powerpoint/2010/main" val="353973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644239-F9D3-1DF9-E1D6-91E53F1B900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031C484-EB32-82E4-2141-99FAFCB11BCF}"/>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A13724B2-6D99-5CA3-EF0B-74EF75CDFDAF}"/>
              </a:ext>
            </a:extLst>
          </p:cNvPr>
          <p:cNvSpPr txBox="1"/>
          <p:nvPr/>
        </p:nvSpPr>
        <p:spPr>
          <a:xfrm>
            <a:off x="1597418" y="750238"/>
            <a:ext cx="15093164" cy="4308872"/>
          </a:xfrm>
          <a:prstGeom prst="rect">
            <a:avLst/>
          </a:prstGeom>
        </p:spPr>
        <p:txBody>
          <a:bodyPr wrap="square" lIns="0" tIns="0" rIns="0" bIns="0" rtlCol="0" anchor="t">
            <a:spAutoFit/>
          </a:bodyPr>
          <a:lstStyle/>
          <a:p>
            <a:pPr algn="ctr"/>
            <a:r>
              <a:rPr lang="en-US" sz="7000" dirty="0">
                <a:latin typeface="Arial" panose="020B0604020202020204" pitchFamily="34" charset="0"/>
                <a:ea typeface="Frutiger Bold"/>
                <a:cs typeface="Arial" panose="020B0604020202020204" pitchFamily="34" charset="0"/>
                <a:sym typeface="Frutiger Bold"/>
              </a:rPr>
              <a:t>You will see 3 containers in the cafeteria. </a:t>
            </a:r>
          </a:p>
          <a:p>
            <a:pPr algn="ctr"/>
            <a:r>
              <a:rPr lang="en-US" sz="7000" dirty="0">
                <a:latin typeface="Arial" panose="020B0604020202020204" pitchFamily="34" charset="0"/>
                <a:ea typeface="Frutiger Bold"/>
                <a:cs typeface="Arial" panose="020B0604020202020204" pitchFamily="34" charset="0"/>
                <a:sym typeface="Frutiger Bold"/>
              </a:rPr>
              <a:t>What type of container is each color? </a:t>
            </a:r>
          </a:p>
          <a:p>
            <a:pPr algn="ctr"/>
            <a:r>
              <a:rPr lang="en-US" sz="7000" b="1" dirty="0">
                <a:solidFill>
                  <a:srgbClr val="00B050"/>
                </a:solidFill>
                <a:latin typeface="Arial" panose="020B0604020202020204" pitchFamily="34" charset="0"/>
                <a:ea typeface="Frutiger Bold"/>
                <a:cs typeface="Arial" panose="020B0604020202020204" pitchFamily="34" charset="0"/>
                <a:sym typeface="Frutiger Bold"/>
              </a:rPr>
              <a:t>Green? </a:t>
            </a:r>
            <a:r>
              <a:rPr lang="en-US" sz="7000" b="1" dirty="0">
                <a:solidFill>
                  <a:srgbClr val="0070C0"/>
                </a:solidFill>
                <a:latin typeface="Arial" panose="020B0604020202020204" pitchFamily="34" charset="0"/>
                <a:ea typeface="Frutiger Bold"/>
                <a:cs typeface="Arial" panose="020B0604020202020204" pitchFamily="34" charset="0"/>
                <a:sym typeface="Frutiger Bold"/>
              </a:rPr>
              <a:t>Blue? </a:t>
            </a:r>
            <a:r>
              <a:rPr lang="en-US" sz="7000" b="1" dirty="0">
                <a:solidFill>
                  <a:schemeClr val="bg1">
                    <a:lumMod val="50000"/>
                  </a:schemeClr>
                </a:solidFill>
                <a:latin typeface="Arial" panose="020B0604020202020204" pitchFamily="34" charset="0"/>
                <a:ea typeface="Frutiger Bold"/>
                <a:cs typeface="Arial" panose="020B0604020202020204" pitchFamily="34" charset="0"/>
                <a:sym typeface="Frutiger Bold"/>
              </a:rPr>
              <a:t>Grey?</a:t>
            </a:r>
          </a:p>
        </p:txBody>
      </p:sp>
      <p:sp>
        <p:nvSpPr>
          <p:cNvPr id="7" name="AutoShape 7">
            <a:extLst>
              <a:ext uri="{FF2B5EF4-FFF2-40B4-BE49-F238E27FC236}">
                <a16:creationId xmlns:a16="http://schemas.microsoft.com/office/drawing/2014/main" id="{E5113F41-8E83-C383-430C-F98B1C5DB614}"/>
              </a:ext>
            </a:extLst>
          </p:cNvPr>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US"/>
          </a:p>
        </p:txBody>
      </p:sp>
      <p:pic>
        <p:nvPicPr>
          <p:cNvPr id="1026" name="Picture 2" descr="Federal Way Public Schools">
            <a:extLst>
              <a:ext uri="{FF2B5EF4-FFF2-40B4-BE49-F238E27FC236}">
                <a16:creationId xmlns:a16="http://schemas.microsoft.com/office/drawing/2014/main" id="{A87AE89B-E748-A004-416F-91521E4DD3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2002" y="7697070"/>
            <a:ext cx="4195762" cy="14009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3FE9C2DC-7C3C-2129-86D9-9B1BF1BB3ACA}"/>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group of trash cans with different colors&#10;&#10;AI-generated content may be incorrect.">
            <a:extLst>
              <a:ext uri="{FF2B5EF4-FFF2-40B4-BE49-F238E27FC236}">
                <a16:creationId xmlns:a16="http://schemas.microsoft.com/office/drawing/2014/main" id="{E0170471-E84C-B203-EC0D-3ACA94F1A55D}"/>
              </a:ext>
            </a:extLst>
          </p:cNvPr>
          <p:cNvPicPr>
            <a:picLocks noChangeAspect="1"/>
          </p:cNvPicPr>
          <p:nvPr/>
        </p:nvPicPr>
        <p:blipFill>
          <a:blip r:embed="rId4">
            <a:extLst>
              <a:ext uri="{28A0092B-C50C-407E-A947-70E740481C1C}">
                <a14:useLocalDpi xmlns:a14="http://schemas.microsoft.com/office/drawing/2010/main" val="0"/>
              </a:ext>
            </a:extLst>
          </a:blip>
          <a:srcRect l="-694" t="27812" r="694" b="35185"/>
          <a:stretch>
            <a:fillRect/>
          </a:stretch>
        </p:blipFill>
        <p:spPr>
          <a:xfrm>
            <a:off x="4851936" y="5450534"/>
            <a:ext cx="7715250" cy="3806531"/>
          </a:xfrm>
          <a:prstGeom prst="rect">
            <a:avLst/>
          </a:prstGeom>
        </p:spPr>
      </p:pic>
    </p:spTree>
    <p:extLst>
      <p:ext uri="{BB962C8B-B14F-4D97-AF65-F5344CB8AC3E}">
        <p14:creationId xmlns:p14="http://schemas.microsoft.com/office/powerpoint/2010/main" val="147036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DB4CF9-55A5-9C22-C1B9-2EA22437DF7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F1B675B-6892-243C-10DC-107946E15839}"/>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465A6495-9293-ACCF-D9AC-576227E851C8}"/>
              </a:ext>
            </a:extLst>
          </p:cNvPr>
          <p:cNvSpPr txBox="1"/>
          <p:nvPr/>
        </p:nvSpPr>
        <p:spPr>
          <a:xfrm>
            <a:off x="1371600" y="86056"/>
            <a:ext cx="15093164" cy="3693319"/>
          </a:xfrm>
          <a:prstGeom prst="rect">
            <a:avLst/>
          </a:prstGeom>
        </p:spPr>
        <p:txBody>
          <a:bodyPr wrap="square" lIns="0" tIns="0" rIns="0" bIns="0" rtlCol="0" anchor="t">
            <a:spAutoFit/>
          </a:bodyPr>
          <a:lstStyle/>
          <a:p>
            <a:pPr algn="ctr"/>
            <a:r>
              <a:rPr lang="en-US" sz="8000" b="1" dirty="0">
                <a:solidFill>
                  <a:srgbClr val="00B050"/>
                </a:solidFill>
                <a:latin typeface="Arial" panose="020B0604020202020204" pitchFamily="34" charset="0"/>
                <a:ea typeface="Frutiger Bold"/>
                <a:cs typeface="Arial" panose="020B0604020202020204" pitchFamily="34" charset="0"/>
                <a:sym typeface="Frutiger Bold"/>
              </a:rPr>
              <a:t>Green is for compost/organics</a:t>
            </a:r>
          </a:p>
          <a:p>
            <a:pPr algn="ctr"/>
            <a:r>
              <a:rPr lang="en-US" sz="8000" b="1" dirty="0">
                <a:solidFill>
                  <a:srgbClr val="0070C0"/>
                </a:solidFill>
                <a:latin typeface="Arial" panose="020B0604020202020204" pitchFamily="34" charset="0"/>
                <a:ea typeface="Frutiger Bold"/>
                <a:cs typeface="Arial" panose="020B0604020202020204" pitchFamily="34" charset="0"/>
                <a:sym typeface="Frutiger Bold"/>
              </a:rPr>
              <a:t>Blue is for recycle</a:t>
            </a:r>
          </a:p>
          <a:p>
            <a:pPr algn="ctr"/>
            <a:r>
              <a:rPr lang="en-US" sz="8000" b="1" dirty="0">
                <a:solidFill>
                  <a:schemeClr val="bg1">
                    <a:lumMod val="50000"/>
                  </a:schemeClr>
                </a:solidFill>
                <a:latin typeface="Arial" panose="020B0604020202020204" pitchFamily="34" charset="0"/>
                <a:ea typeface="Frutiger Bold"/>
                <a:cs typeface="Arial" panose="020B0604020202020204" pitchFamily="34" charset="0"/>
                <a:sym typeface="Frutiger Bold"/>
              </a:rPr>
              <a:t>Grey is for garbage</a:t>
            </a:r>
          </a:p>
        </p:txBody>
      </p:sp>
      <p:pic>
        <p:nvPicPr>
          <p:cNvPr id="1026" name="Picture 2" descr="Federal Way Public Schools">
            <a:extLst>
              <a:ext uri="{FF2B5EF4-FFF2-40B4-BE49-F238E27FC236}">
                <a16:creationId xmlns:a16="http://schemas.microsoft.com/office/drawing/2014/main" id="{68BAF249-90B2-8721-BB1E-307662595E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2002" y="7697070"/>
            <a:ext cx="4195762" cy="14009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3E10D98-82EC-3612-086A-15F8F81E6AB4}"/>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4317948" y="7731159"/>
            <a:ext cx="2064671" cy="2357090"/>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EB4200FC-6161-4CA3-1541-E97B9CF78D05}"/>
              </a:ext>
            </a:extLst>
          </p:cNvPr>
          <p:cNvPicPr/>
          <p:nvPr/>
        </p:nvPicPr>
        <p:blipFill rotWithShape="1">
          <a:blip r:embed="rId5" cstate="screen">
            <a:extLst>
              <a:ext uri="{28A0092B-C50C-407E-A947-70E740481C1C}">
                <a14:useLocalDpi xmlns:a14="http://schemas.microsoft.com/office/drawing/2010/main" val="0"/>
              </a:ext>
            </a:extLst>
          </a:blip>
          <a:srcRect/>
          <a:stretch/>
        </p:blipFill>
        <p:spPr bwMode="auto">
          <a:xfrm>
            <a:off x="7028232" y="7750688"/>
            <a:ext cx="2064669" cy="2208764"/>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C31A0E6-BDB1-C01E-E898-ADF680490A82}"/>
              </a:ext>
            </a:extLst>
          </p:cNvPr>
          <p:cNvPicPr/>
          <p:nvPr/>
        </p:nvPicPr>
        <p:blipFill rotWithShape="1">
          <a:blip r:embed="rId6" cstate="screen">
            <a:extLst>
              <a:ext uri="{28A0092B-C50C-407E-A947-70E740481C1C}">
                <a14:useLocalDpi xmlns:a14="http://schemas.microsoft.com/office/drawing/2010/main" val="0"/>
              </a:ext>
            </a:extLst>
          </a:blip>
          <a:srcRect/>
          <a:stretch/>
        </p:blipFill>
        <p:spPr bwMode="auto">
          <a:xfrm>
            <a:off x="9626650" y="7839575"/>
            <a:ext cx="2150140" cy="2119877"/>
          </a:xfrm>
          <a:prstGeom prst="rect">
            <a:avLst/>
          </a:prstGeom>
          <a:ln>
            <a:noFill/>
          </a:ln>
          <a:extLst>
            <a:ext uri="{53640926-AAD7-44D8-BBD7-CCE9431645EC}">
              <a14:shadowObscured xmlns:a14="http://schemas.microsoft.com/office/drawing/2010/main"/>
            </a:ext>
          </a:extLst>
        </p:spPr>
      </p:pic>
      <p:sp>
        <p:nvSpPr>
          <p:cNvPr id="11" name="Rectangle 1">
            <a:extLst>
              <a:ext uri="{FF2B5EF4-FFF2-40B4-BE49-F238E27FC236}">
                <a16:creationId xmlns:a16="http://schemas.microsoft.com/office/drawing/2014/main" id="{33B67C49-5402-0547-2B57-0C98F9F62194}"/>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group of trash cans with different colors&#10;&#10;AI-generated content may be incorrect.">
            <a:extLst>
              <a:ext uri="{FF2B5EF4-FFF2-40B4-BE49-F238E27FC236}">
                <a16:creationId xmlns:a16="http://schemas.microsoft.com/office/drawing/2014/main" id="{22225552-84A1-4620-51BA-204E09C78E4C}"/>
              </a:ext>
            </a:extLst>
          </p:cNvPr>
          <p:cNvPicPr>
            <a:picLocks noChangeAspect="1"/>
          </p:cNvPicPr>
          <p:nvPr/>
        </p:nvPicPr>
        <p:blipFill>
          <a:blip r:embed="rId7">
            <a:extLst>
              <a:ext uri="{28A0092B-C50C-407E-A947-70E740481C1C}">
                <a14:useLocalDpi xmlns:a14="http://schemas.microsoft.com/office/drawing/2010/main" val="0"/>
              </a:ext>
            </a:extLst>
          </a:blip>
          <a:srcRect l="-694" t="27812" r="694" b="35185"/>
          <a:stretch>
            <a:fillRect/>
          </a:stretch>
        </p:blipFill>
        <p:spPr>
          <a:xfrm>
            <a:off x="4134811" y="3801433"/>
            <a:ext cx="7715250" cy="3806531"/>
          </a:xfrm>
          <a:prstGeom prst="rect">
            <a:avLst/>
          </a:prstGeom>
        </p:spPr>
      </p:pic>
    </p:spTree>
    <p:extLst>
      <p:ext uri="{BB962C8B-B14F-4D97-AF65-F5344CB8AC3E}">
        <p14:creationId xmlns:p14="http://schemas.microsoft.com/office/powerpoint/2010/main" val="168009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DE761-B4D7-8BB5-E6CA-12C93347F65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6C28282-7133-445C-8ADE-B6943DF519C9}"/>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0B913316-44C6-F615-5036-836479463287}"/>
              </a:ext>
            </a:extLst>
          </p:cNvPr>
          <p:cNvSpPr txBox="1"/>
          <p:nvPr/>
        </p:nvSpPr>
        <p:spPr>
          <a:xfrm>
            <a:off x="1376087" y="280100"/>
            <a:ext cx="15093164" cy="1231106"/>
          </a:xfrm>
          <a:prstGeom prst="rect">
            <a:avLst/>
          </a:prstGeom>
        </p:spPr>
        <p:txBody>
          <a:bodyPr wrap="square" lIns="0" tIns="0" rIns="0" bIns="0" rtlCol="0" anchor="t">
            <a:spAutoFit/>
          </a:bodyPr>
          <a:lstStyle/>
          <a:p>
            <a:pPr algn="ctr"/>
            <a:r>
              <a:rPr lang="en-US" sz="8000" b="1" dirty="0">
                <a:solidFill>
                  <a:srgbClr val="00B050"/>
                </a:solidFill>
                <a:latin typeface="Arial" panose="020B0604020202020204" pitchFamily="34" charset="0"/>
                <a:ea typeface="Frutiger Bold"/>
                <a:cs typeface="Arial" panose="020B0604020202020204" pitchFamily="34" charset="0"/>
                <a:sym typeface="Frutiger Bold"/>
              </a:rPr>
              <a:t>Green is for compost/organics</a:t>
            </a:r>
          </a:p>
        </p:txBody>
      </p:sp>
      <p:pic>
        <p:nvPicPr>
          <p:cNvPr id="1026" name="Picture 2" descr="Federal Way Public Schools">
            <a:extLst>
              <a:ext uri="{FF2B5EF4-FFF2-40B4-BE49-F238E27FC236}">
                <a16:creationId xmlns:a16="http://schemas.microsoft.com/office/drawing/2014/main" id="{2DC58941-39A3-8B48-92D0-22C270F23F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1200" y="8520924"/>
            <a:ext cx="4195762" cy="14009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47B34F6-BC8B-F578-CCD2-0DADB425B735}"/>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1488453" y="7697070"/>
            <a:ext cx="2064671" cy="2357090"/>
          </a:xfrm>
          <a:prstGeom prst="rect">
            <a:avLst/>
          </a:prstGeom>
          <a:ln>
            <a:noFill/>
          </a:ln>
          <a:extLst>
            <a:ext uri="{53640926-AAD7-44D8-BBD7-CCE9431645EC}">
              <a14:shadowObscured xmlns:a14="http://schemas.microsoft.com/office/drawing/2010/main"/>
            </a:ext>
          </a:extLst>
        </p:spPr>
      </p:pic>
      <p:sp>
        <p:nvSpPr>
          <p:cNvPr id="11" name="Rectangle 1">
            <a:extLst>
              <a:ext uri="{FF2B5EF4-FFF2-40B4-BE49-F238E27FC236}">
                <a16:creationId xmlns:a16="http://schemas.microsoft.com/office/drawing/2014/main" id="{DEE31AE7-CE96-9E10-58FC-3BEF10AC7A4A}"/>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group of trash cans with different colors&#10;&#10;AI-generated content may be incorrect.">
            <a:extLst>
              <a:ext uri="{FF2B5EF4-FFF2-40B4-BE49-F238E27FC236}">
                <a16:creationId xmlns:a16="http://schemas.microsoft.com/office/drawing/2014/main" id="{A50F1E22-5136-8974-CFE5-D5D8C4F15FD6}"/>
              </a:ext>
            </a:extLst>
          </p:cNvPr>
          <p:cNvPicPr>
            <a:picLocks noChangeAspect="1"/>
          </p:cNvPicPr>
          <p:nvPr/>
        </p:nvPicPr>
        <p:blipFill>
          <a:blip r:embed="rId5">
            <a:extLst>
              <a:ext uri="{28A0092B-C50C-407E-A947-70E740481C1C}">
                <a14:useLocalDpi xmlns:a14="http://schemas.microsoft.com/office/drawing/2010/main" val="0"/>
              </a:ext>
            </a:extLst>
          </a:blip>
          <a:srcRect l="-694" t="27812" r="67810" b="35185"/>
          <a:stretch>
            <a:fillRect/>
          </a:stretch>
        </p:blipFill>
        <p:spPr>
          <a:xfrm>
            <a:off x="558504" y="1767060"/>
            <a:ext cx="3924568" cy="5888159"/>
          </a:xfrm>
          <a:prstGeom prst="rect">
            <a:avLst/>
          </a:prstGeom>
        </p:spPr>
      </p:pic>
      <p:pic>
        <p:nvPicPr>
          <p:cNvPr id="6" name="Picture 5" descr="A group of food scraps&#10;&#10;AI-generated content may be incorrect.">
            <a:extLst>
              <a:ext uri="{FF2B5EF4-FFF2-40B4-BE49-F238E27FC236}">
                <a16:creationId xmlns:a16="http://schemas.microsoft.com/office/drawing/2014/main" id="{8C124922-335C-FCFA-67DE-8A328CB2A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9652" y="1569375"/>
            <a:ext cx="11353800" cy="6893379"/>
          </a:xfrm>
          <a:prstGeom prst="rect">
            <a:avLst/>
          </a:prstGeom>
        </p:spPr>
      </p:pic>
    </p:spTree>
    <p:extLst>
      <p:ext uri="{BB962C8B-B14F-4D97-AF65-F5344CB8AC3E}">
        <p14:creationId xmlns:p14="http://schemas.microsoft.com/office/powerpoint/2010/main" val="39756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2C424A-47D6-9A25-3CE1-C1247EF54CC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F2352B7-7718-7297-9E37-633A8E4CBF09}"/>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2C74A2C0-62E0-B7C3-5A31-274F345A4F5B}"/>
              </a:ext>
            </a:extLst>
          </p:cNvPr>
          <p:cNvSpPr txBox="1"/>
          <p:nvPr/>
        </p:nvSpPr>
        <p:spPr>
          <a:xfrm>
            <a:off x="4952999" y="280100"/>
            <a:ext cx="11516251" cy="4924425"/>
          </a:xfrm>
          <a:prstGeom prst="rect">
            <a:avLst/>
          </a:prstGeom>
        </p:spPr>
        <p:txBody>
          <a:bodyPr wrap="square" lIns="0" tIns="0" rIns="0" bIns="0" rtlCol="0" anchor="t">
            <a:spAutoFit/>
          </a:bodyPr>
          <a:lstStyle/>
          <a:p>
            <a:pPr algn="ctr"/>
            <a:r>
              <a:rPr lang="en-US" sz="8000" dirty="0">
                <a:solidFill>
                  <a:srgbClr val="00B050"/>
                </a:solidFill>
                <a:latin typeface="Arial" panose="020B0604020202020204" pitchFamily="34" charset="0"/>
                <a:ea typeface="Frutiger Bold"/>
                <a:cs typeface="Arial" panose="020B0604020202020204" pitchFamily="34" charset="0"/>
                <a:sym typeface="Frutiger Bold"/>
              </a:rPr>
              <a:t>Food scraps are composted into new soil in just 8 weeks and used on local gardens.</a:t>
            </a:r>
          </a:p>
        </p:txBody>
      </p:sp>
      <p:pic>
        <p:nvPicPr>
          <p:cNvPr id="1026" name="Picture 2" descr="Federal Way Public Schools">
            <a:extLst>
              <a:ext uri="{FF2B5EF4-FFF2-40B4-BE49-F238E27FC236}">
                <a16:creationId xmlns:a16="http://schemas.microsoft.com/office/drawing/2014/main" id="{D9C53519-AF92-460E-4A04-652506A466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2002" y="7697070"/>
            <a:ext cx="4195762" cy="14009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1DEE130-203A-2222-A7AB-00F21190280E}"/>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1748964" y="6235128"/>
            <a:ext cx="2064671" cy="2357090"/>
          </a:xfrm>
          <a:prstGeom prst="rect">
            <a:avLst/>
          </a:prstGeom>
          <a:ln>
            <a:noFill/>
          </a:ln>
          <a:extLst>
            <a:ext uri="{53640926-AAD7-44D8-BBD7-CCE9431645EC}">
              <a14:shadowObscured xmlns:a14="http://schemas.microsoft.com/office/drawing/2010/main"/>
            </a:ext>
          </a:extLst>
        </p:spPr>
      </p:pic>
      <p:sp>
        <p:nvSpPr>
          <p:cNvPr id="11" name="Rectangle 1">
            <a:extLst>
              <a:ext uri="{FF2B5EF4-FFF2-40B4-BE49-F238E27FC236}">
                <a16:creationId xmlns:a16="http://schemas.microsoft.com/office/drawing/2014/main" id="{979E9D78-A636-5C2A-B9F2-D4923BE0B846}"/>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group of trash cans with different colors&#10;&#10;AI-generated content may be incorrect.">
            <a:extLst>
              <a:ext uri="{FF2B5EF4-FFF2-40B4-BE49-F238E27FC236}">
                <a16:creationId xmlns:a16="http://schemas.microsoft.com/office/drawing/2014/main" id="{BD2CED35-06D0-4C73-360D-15F98B68D8F0}"/>
              </a:ext>
            </a:extLst>
          </p:cNvPr>
          <p:cNvPicPr>
            <a:picLocks noChangeAspect="1"/>
          </p:cNvPicPr>
          <p:nvPr/>
        </p:nvPicPr>
        <p:blipFill>
          <a:blip r:embed="rId5">
            <a:extLst>
              <a:ext uri="{28A0092B-C50C-407E-A947-70E740481C1C}">
                <a14:useLocalDpi xmlns:a14="http://schemas.microsoft.com/office/drawing/2010/main" val="0"/>
              </a:ext>
            </a:extLst>
          </a:blip>
          <a:srcRect l="-694" t="27812" r="67810" b="35185"/>
          <a:stretch>
            <a:fillRect/>
          </a:stretch>
        </p:blipFill>
        <p:spPr>
          <a:xfrm>
            <a:off x="990600" y="242148"/>
            <a:ext cx="3581400" cy="5373293"/>
          </a:xfrm>
          <a:prstGeom prst="rect">
            <a:avLst/>
          </a:prstGeom>
        </p:spPr>
      </p:pic>
      <p:pic>
        <p:nvPicPr>
          <p:cNvPr id="4" name="Picture 3" descr="A large body of water&#10;&#10;Description automatically generated">
            <a:extLst>
              <a:ext uri="{FF2B5EF4-FFF2-40B4-BE49-F238E27FC236}">
                <a16:creationId xmlns:a16="http://schemas.microsoft.com/office/drawing/2014/main" id="{1946EA2B-EBB4-7E16-139F-DE40D86DF3F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149550" y="5411070"/>
            <a:ext cx="6096000" cy="4572000"/>
          </a:xfrm>
          <a:prstGeom prst="rect">
            <a:avLst/>
          </a:prstGeom>
        </p:spPr>
      </p:pic>
    </p:spTree>
    <p:extLst>
      <p:ext uri="{BB962C8B-B14F-4D97-AF65-F5344CB8AC3E}">
        <p14:creationId xmlns:p14="http://schemas.microsoft.com/office/powerpoint/2010/main" val="278154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E9C371-4219-57ED-E3CD-5F1EF961483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556197F-A14A-1D0A-12E7-A312E6584B23}"/>
              </a:ext>
            </a:extLst>
          </p:cNvPr>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43386A5F-6B3C-1D8E-1E48-A6A5F267C667}"/>
              </a:ext>
            </a:extLst>
          </p:cNvPr>
          <p:cNvSpPr txBox="1"/>
          <p:nvPr/>
        </p:nvSpPr>
        <p:spPr>
          <a:xfrm>
            <a:off x="2895600" y="621693"/>
            <a:ext cx="11516251" cy="2462213"/>
          </a:xfrm>
          <a:prstGeom prst="rect">
            <a:avLst/>
          </a:prstGeom>
        </p:spPr>
        <p:txBody>
          <a:bodyPr wrap="square" lIns="0" tIns="0" rIns="0" bIns="0" rtlCol="0" anchor="t">
            <a:spAutoFit/>
          </a:bodyPr>
          <a:lstStyle/>
          <a:p>
            <a:pPr algn="ctr"/>
            <a:r>
              <a:rPr lang="en-US" sz="8000" dirty="0">
                <a:solidFill>
                  <a:srgbClr val="00B050"/>
                </a:solidFill>
                <a:latin typeface="Arial" panose="020B0604020202020204" pitchFamily="34" charset="0"/>
                <a:ea typeface="Frutiger Bold"/>
                <a:cs typeface="Arial" panose="020B0604020202020204" pitchFamily="34" charset="0"/>
                <a:sym typeface="Frutiger Bold"/>
              </a:rPr>
              <a:t>What is better than composting food?</a:t>
            </a:r>
          </a:p>
        </p:txBody>
      </p:sp>
      <p:pic>
        <p:nvPicPr>
          <p:cNvPr id="1026" name="Picture 2" descr="Federal Way Public Schools">
            <a:extLst>
              <a:ext uri="{FF2B5EF4-FFF2-40B4-BE49-F238E27FC236}">
                <a16:creationId xmlns:a16="http://schemas.microsoft.com/office/drawing/2014/main" id="{B5921E94-5F84-AE93-16DE-647E47A2E2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2002" y="7697070"/>
            <a:ext cx="4195762" cy="14009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884F872D-2374-6560-3AC2-2F58822481C5}"/>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2" descr="http://blog.timesunion.com/opinion/files/2011/09/0922_WVsacredCow.jpg">
            <a:extLst>
              <a:ext uri="{FF2B5EF4-FFF2-40B4-BE49-F238E27FC236}">
                <a16:creationId xmlns:a16="http://schemas.microsoft.com/office/drawing/2014/main" id="{78495964-CCFA-8729-C6F8-66276008B2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4152900"/>
            <a:ext cx="3933826" cy="393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278FFBE-A90E-3AAC-2CF4-A4B5451FC813}"/>
              </a:ext>
            </a:extLst>
          </p:cNvPr>
          <p:cNvPicPr>
            <a:picLocks noChangeAspect="1"/>
          </p:cNvPicPr>
          <p:nvPr/>
        </p:nvPicPr>
        <p:blipFill>
          <a:blip r:embed="rId5"/>
          <a:stretch>
            <a:fillRect/>
          </a:stretch>
        </p:blipFill>
        <p:spPr>
          <a:xfrm>
            <a:off x="9197550" y="4134853"/>
            <a:ext cx="2934212" cy="4186344"/>
          </a:xfrm>
          <a:prstGeom prst="rect">
            <a:avLst/>
          </a:prstGeom>
        </p:spPr>
      </p:pic>
    </p:spTree>
    <p:extLst>
      <p:ext uri="{BB962C8B-B14F-4D97-AF65-F5344CB8AC3E}">
        <p14:creationId xmlns:p14="http://schemas.microsoft.com/office/powerpoint/2010/main" val="265975689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351</TotalTime>
  <Words>1184</Words>
  <Application>Microsoft Office PowerPoint</Application>
  <PresentationFormat>Custom</PresentationFormat>
  <Paragraphs>97</Paragraphs>
  <Slides>27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 Light</vt:lpstr>
      <vt:lpstr>Frutiger Bold</vt:lpstr>
      <vt:lpstr>Calibri</vt:lpstr>
      <vt:lpstr>Arial</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Practice Sorting!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Way Public Works Template</dc:title>
  <dc:creator>Chelsea Brown</dc:creator>
  <cp:lastModifiedBy>Chelsea Brown</cp:lastModifiedBy>
  <cp:revision>21</cp:revision>
  <dcterms:created xsi:type="dcterms:W3CDTF">2006-08-16T00:00:00Z</dcterms:created>
  <dcterms:modified xsi:type="dcterms:W3CDTF">2025-07-17T18:07:42Z</dcterms:modified>
  <dc:identifier>DAGjZyQsU3U</dc:identifier>
</cp:coreProperties>
</file>