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5"/>
  </p:notesMasterIdLst>
  <p:sldIdLst>
    <p:sldId id="256" r:id="rId2"/>
    <p:sldId id="318" r:id="rId3"/>
    <p:sldId id="325" r:id="rId4"/>
    <p:sldId id="327" r:id="rId5"/>
    <p:sldId id="300" r:id="rId6"/>
    <p:sldId id="301" r:id="rId7"/>
    <p:sldId id="328" r:id="rId8"/>
    <p:sldId id="307" r:id="rId9"/>
    <p:sldId id="330" r:id="rId10"/>
    <p:sldId id="331" r:id="rId11"/>
    <p:sldId id="332" r:id="rId12"/>
    <p:sldId id="333" r:id="rId13"/>
    <p:sldId id="308" r:id="rId14"/>
    <p:sldId id="329" r:id="rId15"/>
    <p:sldId id="302" r:id="rId16"/>
    <p:sldId id="334" r:id="rId17"/>
    <p:sldId id="335" r:id="rId18"/>
    <p:sldId id="336" r:id="rId19"/>
    <p:sldId id="294" r:id="rId20"/>
    <p:sldId id="287" r:id="rId21"/>
    <p:sldId id="276" r:id="rId22"/>
    <p:sldId id="303" r:id="rId23"/>
    <p:sldId id="304" r:id="rId24"/>
    <p:sldId id="305" r:id="rId25"/>
    <p:sldId id="310" r:id="rId26"/>
    <p:sldId id="337" r:id="rId27"/>
    <p:sldId id="339" r:id="rId28"/>
    <p:sldId id="324" r:id="rId29"/>
    <p:sldId id="340" r:id="rId30"/>
    <p:sldId id="321" r:id="rId31"/>
    <p:sldId id="341" r:id="rId32"/>
    <p:sldId id="342" r:id="rId33"/>
    <p:sldId id="343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82690" autoAdjust="0"/>
  </p:normalViewPr>
  <p:slideViewPr>
    <p:cSldViewPr>
      <p:cViewPr varScale="1">
        <p:scale>
          <a:sx n="64" d="100"/>
          <a:sy n="64" d="100"/>
        </p:scale>
        <p:origin x="11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D8286-8E38-420F-AF2F-ACB1643004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D94095-5C9E-451F-BDDE-5272D75F3B88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Top contaminants that cannot go in compost- to watch out for:</a:t>
          </a:r>
          <a:endParaRPr lang="en-US" dirty="0">
            <a:solidFill>
              <a:srgbClr val="FF0000"/>
            </a:solidFill>
          </a:endParaRPr>
        </a:p>
      </dgm:t>
    </dgm:pt>
    <dgm:pt modelId="{29299504-DFC6-4E88-8284-76B2D50272FD}" type="parTrans" cxnId="{658C97B6-C0F4-4A42-A99B-D7C36073B397}">
      <dgm:prSet/>
      <dgm:spPr/>
      <dgm:t>
        <a:bodyPr/>
        <a:lstStyle/>
        <a:p>
          <a:endParaRPr lang="en-US"/>
        </a:p>
      </dgm:t>
    </dgm:pt>
    <dgm:pt modelId="{A9912FB7-176C-4355-9C1C-CD1228F62D87}" type="sibTrans" cxnId="{658C97B6-C0F4-4A42-A99B-D7C36073B397}">
      <dgm:prSet/>
      <dgm:spPr/>
      <dgm:t>
        <a:bodyPr/>
        <a:lstStyle/>
        <a:p>
          <a:endParaRPr lang="en-US"/>
        </a:p>
      </dgm:t>
    </dgm:pt>
    <dgm:pt modelId="{AF57FD0F-A050-4CF7-8ADE-B1E424B459C3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 Plastic bags (especially food in plastic bags)</a:t>
          </a:r>
          <a:endParaRPr lang="en-US" dirty="0">
            <a:solidFill>
              <a:srgbClr val="FF0000"/>
            </a:solidFill>
          </a:endParaRPr>
        </a:p>
      </dgm:t>
    </dgm:pt>
    <dgm:pt modelId="{331B8B95-D608-4BD1-8D7B-2D9E71B28F9E}" type="parTrans" cxnId="{6193FA19-BAB4-43E3-A056-79400DB730F5}">
      <dgm:prSet/>
      <dgm:spPr/>
      <dgm:t>
        <a:bodyPr/>
        <a:lstStyle/>
        <a:p>
          <a:endParaRPr lang="en-US"/>
        </a:p>
      </dgm:t>
    </dgm:pt>
    <dgm:pt modelId="{717CB03C-E957-4E28-A6B1-CFC8B672E6C6}" type="sibTrans" cxnId="{6193FA19-BAB4-43E3-A056-79400DB730F5}">
      <dgm:prSet/>
      <dgm:spPr/>
      <dgm:t>
        <a:bodyPr/>
        <a:lstStyle/>
        <a:p>
          <a:endParaRPr lang="en-US"/>
        </a:p>
      </dgm:t>
    </dgm:pt>
    <dgm:pt modelId="{51F4B12A-CB9D-4B2C-8D27-9FE4F15E5EED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 Plastic utensils</a:t>
          </a:r>
          <a:endParaRPr lang="en-US" dirty="0">
            <a:solidFill>
              <a:srgbClr val="FF0000"/>
            </a:solidFill>
          </a:endParaRPr>
        </a:p>
      </dgm:t>
    </dgm:pt>
    <dgm:pt modelId="{9EFC108E-0B83-4A20-8FD5-CE42598948C5}" type="parTrans" cxnId="{D1D96A3D-775D-4E0A-85B6-BEC41C2FA795}">
      <dgm:prSet/>
      <dgm:spPr/>
      <dgm:t>
        <a:bodyPr/>
        <a:lstStyle/>
        <a:p>
          <a:endParaRPr lang="en-US"/>
        </a:p>
      </dgm:t>
    </dgm:pt>
    <dgm:pt modelId="{132817EB-DC77-491D-A886-378B403A5332}" type="sibTrans" cxnId="{D1D96A3D-775D-4E0A-85B6-BEC41C2FA795}">
      <dgm:prSet/>
      <dgm:spPr/>
      <dgm:t>
        <a:bodyPr/>
        <a:lstStyle/>
        <a:p>
          <a:endParaRPr lang="en-US"/>
        </a:p>
      </dgm:t>
    </dgm:pt>
    <dgm:pt modelId="{79EE6245-D1D6-49FA-B781-799F49DD3B45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 Shiny paper products</a:t>
          </a:r>
          <a:endParaRPr lang="en-US" dirty="0">
            <a:solidFill>
              <a:srgbClr val="FF0000"/>
            </a:solidFill>
          </a:endParaRPr>
        </a:p>
      </dgm:t>
    </dgm:pt>
    <dgm:pt modelId="{B63A8D5A-5A41-4B84-9CA9-608F26251F9C}" type="parTrans" cxnId="{51041955-0A54-4CDB-9037-7297A1557EC5}">
      <dgm:prSet/>
      <dgm:spPr/>
      <dgm:t>
        <a:bodyPr/>
        <a:lstStyle/>
        <a:p>
          <a:endParaRPr lang="en-US"/>
        </a:p>
      </dgm:t>
    </dgm:pt>
    <dgm:pt modelId="{1E4C3E73-B6A0-4D1A-AC85-2732947912D6}" type="sibTrans" cxnId="{51041955-0A54-4CDB-9037-7297A1557EC5}">
      <dgm:prSet/>
      <dgm:spPr/>
      <dgm:t>
        <a:bodyPr/>
        <a:lstStyle/>
        <a:p>
          <a:endParaRPr lang="en-US"/>
        </a:p>
      </dgm:t>
    </dgm:pt>
    <dgm:pt modelId="{C1114DC5-1751-432B-920A-8BDBD0AE229B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 Gloves from the kitchen</a:t>
          </a:r>
          <a:endParaRPr lang="en-US" dirty="0">
            <a:solidFill>
              <a:srgbClr val="FF0000"/>
            </a:solidFill>
          </a:endParaRPr>
        </a:p>
      </dgm:t>
    </dgm:pt>
    <dgm:pt modelId="{342E5979-1DEF-40E6-A807-3B690D2BFBAF}" type="parTrans" cxnId="{F30EB7F1-6466-4CD0-9158-78807242C324}">
      <dgm:prSet/>
      <dgm:spPr/>
      <dgm:t>
        <a:bodyPr/>
        <a:lstStyle/>
        <a:p>
          <a:endParaRPr lang="en-US"/>
        </a:p>
      </dgm:t>
    </dgm:pt>
    <dgm:pt modelId="{2BC3DF19-2718-484D-93F5-565A66E0A264}" type="sibTrans" cxnId="{F30EB7F1-6466-4CD0-9158-78807242C324}">
      <dgm:prSet/>
      <dgm:spPr/>
      <dgm:t>
        <a:bodyPr/>
        <a:lstStyle/>
        <a:p>
          <a:endParaRPr lang="en-US"/>
        </a:p>
      </dgm:t>
    </dgm:pt>
    <dgm:pt modelId="{2DC65359-F559-413F-AC11-14A60D372C52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 Pouring liquids in the compost</a:t>
          </a:r>
          <a:endParaRPr lang="en-US" dirty="0">
            <a:solidFill>
              <a:srgbClr val="FF0000"/>
            </a:solidFill>
          </a:endParaRPr>
        </a:p>
      </dgm:t>
    </dgm:pt>
    <dgm:pt modelId="{36872BA7-B1AD-4F0D-895F-F331CC8D00F4}" type="parTrans" cxnId="{AB0B4F48-B565-4438-8C62-2FB9592C5C38}">
      <dgm:prSet/>
      <dgm:spPr/>
      <dgm:t>
        <a:bodyPr/>
        <a:lstStyle/>
        <a:p>
          <a:endParaRPr lang="en-US"/>
        </a:p>
      </dgm:t>
    </dgm:pt>
    <dgm:pt modelId="{14019056-C399-4509-B40F-98E036F26038}" type="sibTrans" cxnId="{AB0B4F48-B565-4438-8C62-2FB9592C5C38}">
      <dgm:prSet/>
      <dgm:spPr/>
      <dgm:t>
        <a:bodyPr/>
        <a:lstStyle/>
        <a:p>
          <a:endParaRPr lang="en-US"/>
        </a:p>
      </dgm:t>
    </dgm:pt>
    <dgm:pt modelId="{BB59EC36-D16D-4E21-9BCF-E94DA96D9598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 Paper bag filled with incorrect items</a:t>
          </a:r>
          <a:endParaRPr lang="en-US" dirty="0">
            <a:solidFill>
              <a:srgbClr val="FF0000"/>
            </a:solidFill>
          </a:endParaRPr>
        </a:p>
      </dgm:t>
    </dgm:pt>
    <dgm:pt modelId="{6A9550E1-B4A8-46B4-AF01-0740E8BAA62A}" type="parTrans" cxnId="{518F9ED6-6C93-4335-B1F4-349C87F52376}">
      <dgm:prSet/>
      <dgm:spPr/>
      <dgm:t>
        <a:bodyPr/>
        <a:lstStyle/>
        <a:p>
          <a:endParaRPr lang="en-US"/>
        </a:p>
      </dgm:t>
    </dgm:pt>
    <dgm:pt modelId="{E7B1B176-54FF-4195-8EE5-59BDE21F34D2}" type="sibTrans" cxnId="{518F9ED6-6C93-4335-B1F4-349C87F52376}">
      <dgm:prSet/>
      <dgm:spPr/>
      <dgm:t>
        <a:bodyPr/>
        <a:lstStyle/>
        <a:p>
          <a:endParaRPr lang="en-US"/>
        </a:p>
      </dgm:t>
    </dgm:pt>
    <dgm:pt modelId="{72D68E1F-2D83-458E-AA4A-4540B2E93EBE}" type="pres">
      <dgm:prSet presAssocID="{882D8286-8E38-420F-AF2F-ACB1643004E1}" presName="vert0" presStyleCnt="0">
        <dgm:presLayoutVars>
          <dgm:dir/>
          <dgm:animOne val="branch"/>
          <dgm:animLvl val="lvl"/>
        </dgm:presLayoutVars>
      </dgm:prSet>
      <dgm:spPr/>
    </dgm:pt>
    <dgm:pt modelId="{727FDED2-D74C-4071-AF87-F832C4BC7537}" type="pres">
      <dgm:prSet presAssocID="{34D94095-5C9E-451F-BDDE-5272D75F3B88}" presName="thickLine" presStyleLbl="alignNode1" presStyleIdx="0" presStyleCnt="1"/>
      <dgm:spPr/>
    </dgm:pt>
    <dgm:pt modelId="{E676A7F6-6C38-4061-AD71-FB1DCE05D90A}" type="pres">
      <dgm:prSet presAssocID="{34D94095-5C9E-451F-BDDE-5272D75F3B88}" presName="horz1" presStyleCnt="0"/>
      <dgm:spPr/>
    </dgm:pt>
    <dgm:pt modelId="{E4A88632-A667-45E6-A273-6E94C3B7E267}" type="pres">
      <dgm:prSet presAssocID="{34D94095-5C9E-451F-BDDE-5272D75F3B88}" presName="tx1" presStyleLbl="revTx" presStyleIdx="0" presStyleCnt="7"/>
      <dgm:spPr/>
    </dgm:pt>
    <dgm:pt modelId="{96487DC0-E792-4461-9B36-18D1C19181E4}" type="pres">
      <dgm:prSet presAssocID="{34D94095-5C9E-451F-BDDE-5272D75F3B88}" presName="vert1" presStyleCnt="0"/>
      <dgm:spPr/>
    </dgm:pt>
    <dgm:pt modelId="{F9A906FE-106A-4B29-A5D3-A889FBF86E26}" type="pres">
      <dgm:prSet presAssocID="{AF57FD0F-A050-4CF7-8ADE-B1E424B459C3}" presName="vertSpace2a" presStyleCnt="0"/>
      <dgm:spPr/>
    </dgm:pt>
    <dgm:pt modelId="{45C4E871-D843-4902-BB5F-0C50CE6B33CD}" type="pres">
      <dgm:prSet presAssocID="{AF57FD0F-A050-4CF7-8ADE-B1E424B459C3}" presName="horz2" presStyleCnt="0"/>
      <dgm:spPr/>
    </dgm:pt>
    <dgm:pt modelId="{1A6B35FC-6729-4821-8689-FB19CD5E9407}" type="pres">
      <dgm:prSet presAssocID="{AF57FD0F-A050-4CF7-8ADE-B1E424B459C3}" presName="horzSpace2" presStyleCnt="0"/>
      <dgm:spPr/>
    </dgm:pt>
    <dgm:pt modelId="{2316B81B-3FBD-44B8-BCE3-FCF3FD1BD2E2}" type="pres">
      <dgm:prSet presAssocID="{AF57FD0F-A050-4CF7-8ADE-B1E424B459C3}" presName="tx2" presStyleLbl="revTx" presStyleIdx="1" presStyleCnt="7"/>
      <dgm:spPr/>
    </dgm:pt>
    <dgm:pt modelId="{BD13FE7C-4528-4F73-875B-A473F836B057}" type="pres">
      <dgm:prSet presAssocID="{AF57FD0F-A050-4CF7-8ADE-B1E424B459C3}" presName="vert2" presStyleCnt="0"/>
      <dgm:spPr/>
    </dgm:pt>
    <dgm:pt modelId="{66D04FE6-BD2C-405F-BBEE-B1EE0A725DDF}" type="pres">
      <dgm:prSet presAssocID="{AF57FD0F-A050-4CF7-8ADE-B1E424B459C3}" presName="thinLine2b" presStyleLbl="callout" presStyleIdx="0" presStyleCnt="6"/>
      <dgm:spPr/>
    </dgm:pt>
    <dgm:pt modelId="{D9FE1D63-9FD5-4F8F-8B07-D35E7BE11753}" type="pres">
      <dgm:prSet presAssocID="{AF57FD0F-A050-4CF7-8ADE-B1E424B459C3}" presName="vertSpace2b" presStyleCnt="0"/>
      <dgm:spPr/>
    </dgm:pt>
    <dgm:pt modelId="{421AAC0A-C95D-47C1-ABF9-49C81FD5ABBB}" type="pres">
      <dgm:prSet presAssocID="{51F4B12A-CB9D-4B2C-8D27-9FE4F15E5EED}" presName="horz2" presStyleCnt="0"/>
      <dgm:spPr/>
    </dgm:pt>
    <dgm:pt modelId="{65CB7640-68A0-424A-AD5F-DD34C1CA1C3C}" type="pres">
      <dgm:prSet presAssocID="{51F4B12A-CB9D-4B2C-8D27-9FE4F15E5EED}" presName="horzSpace2" presStyleCnt="0"/>
      <dgm:spPr/>
    </dgm:pt>
    <dgm:pt modelId="{3CFDBAA7-FED8-45C1-B4FC-C4F5A4EE5A37}" type="pres">
      <dgm:prSet presAssocID="{51F4B12A-CB9D-4B2C-8D27-9FE4F15E5EED}" presName="tx2" presStyleLbl="revTx" presStyleIdx="2" presStyleCnt="7"/>
      <dgm:spPr/>
    </dgm:pt>
    <dgm:pt modelId="{1A80D21F-8174-4105-A1F0-C9ABD5D5BC2C}" type="pres">
      <dgm:prSet presAssocID="{51F4B12A-CB9D-4B2C-8D27-9FE4F15E5EED}" presName="vert2" presStyleCnt="0"/>
      <dgm:spPr/>
    </dgm:pt>
    <dgm:pt modelId="{0854640B-602E-4B4B-B0EF-A4C190E8197F}" type="pres">
      <dgm:prSet presAssocID="{51F4B12A-CB9D-4B2C-8D27-9FE4F15E5EED}" presName="thinLine2b" presStyleLbl="callout" presStyleIdx="1" presStyleCnt="6"/>
      <dgm:spPr/>
    </dgm:pt>
    <dgm:pt modelId="{2ADFE6CD-EB63-40CC-999C-5F40A89DB862}" type="pres">
      <dgm:prSet presAssocID="{51F4B12A-CB9D-4B2C-8D27-9FE4F15E5EED}" presName="vertSpace2b" presStyleCnt="0"/>
      <dgm:spPr/>
    </dgm:pt>
    <dgm:pt modelId="{41301BD0-CE89-4E46-AAB8-0E7623F05D73}" type="pres">
      <dgm:prSet presAssocID="{79EE6245-D1D6-49FA-B781-799F49DD3B45}" presName="horz2" presStyleCnt="0"/>
      <dgm:spPr/>
    </dgm:pt>
    <dgm:pt modelId="{7AB101BD-FA11-4DE1-ACA5-91164D67238F}" type="pres">
      <dgm:prSet presAssocID="{79EE6245-D1D6-49FA-B781-799F49DD3B45}" presName="horzSpace2" presStyleCnt="0"/>
      <dgm:spPr/>
    </dgm:pt>
    <dgm:pt modelId="{D9F98867-B760-477D-9F41-409526EB3350}" type="pres">
      <dgm:prSet presAssocID="{79EE6245-D1D6-49FA-B781-799F49DD3B45}" presName="tx2" presStyleLbl="revTx" presStyleIdx="3" presStyleCnt="7"/>
      <dgm:spPr/>
    </dgm:pt>
    <dgm:pt modelId="{746853EF-A672-4950-AACF-BBC0FC32BF71}" type="pres">
      <dgm:prSet presAssocID="{79EE6245-D1D6-49FA-B781-799F49DD3B45}" presName="vert2" presStyleCnt="0"/>
      <dgm:spPr/>
    </dgm:pt>
    <dgm:pt modelId="{9F8131DB-6DE0-4666-9EAD-9A11E80DDDE8}" type="pres">
      <dgm:prSet presAssocID="{79EE6245-D1D6-49FA-B781-799F49DD3B45}" presName="thinLine2b" presStyleLbl="callout" presStyleIdx="2" presStyleCnt="6"/>
      <dgm:spPr/>
    </dgm:pt>
    <dgm:pt modelId="{27ADC95E-8CAB-4C5A-8BB2-A785196F6563}" type="pres">
      <dgm:prSet presAssocID="{79EE6245-D1D6-49FA-B781-799F49DD3B45}" presName="vertSpace2b" presStyleCnt="0"/>
      <dgm:spPr/>
    </dgm:pt>
    <dgm:pt modelId="{BE853229-42B2-4BD6-A764-85AF37D02636}" type="pres">
      <dgm:prSet presAssocID="{C1114DC5-1751-432B-920A-8BDBD0AE229B}" presName="horz2" presStyleCnt="0"/>
      <dgm:spPr/>
    </dgm:pt>
    <dgm:pt modelId="{0A71C3D4-3985-4724-9481-4D947AD87D00}" type="pres">
      <dgm:prSet presAssocID="{C1114DC5-1751-432B-920A-8BDBD0AE229B}" presName="horzSpace2" presStyleCnt="0"/>
      <dgm:spPr/>
    </dgm:pt>
    <dgm:pt modelId="{364E0D92-70F2-4469-922D-C79F7C17B202}" type="pres">
      <dgm:prSet presAssocID="{C1114DC5-1751-432B-920A-8BDBD0AE229B}" presName="tx2" presStyleLbl="revTx" presStyleIdx="4" presStyleCnt="7"/>
      <dgm:spPr/>
    </dgm:pt>
    <dgm:pt modelId="{564FB1C3-E279-4D7C-8CDD-B048311C7A6F}" type="pres">
      <dgm:prSet presAssocID="{C1114DC5-1751-432B-920A-8BDBD0AE229B}" presName="vert2" presStyleCnt="0"/>
      <dgm:spPr/>
    </dgm:pt>
    <dgm:pt modelId="{C0972CAB-FE94-4F98-9F5E-22E5CC5AB8B7}" type="pres">
      <dgm:prSet presAssocID="{C1114DC5-1751-432B-920A-8BDBD0AE229B}" presName="thinLine2b" presStyleLbl="callout" presStyleIdx="3" presStyleCnt="6"/>
      <dgm:spPr/>
    </dgm:pt>
    <dgm:pt modelId="{2E7A1F0D-BBC1-4636-A577-2E9D870CADD8}" type="pres">
      <dgm:prSet presAssocID="{C1114DC5-1751-432B-920A-8BDBD0AE229B}" presName="vertSpace2b" presStyleCnt="0"/>
      <dgm:spPr/>
    </dgm:pt>
    <dgm:pt modelId="{B06E2783-06B2-46D3-88A8-C965FFFE6141}" type="pres">
      <dgm:prSet presAssocID="{2DC65359-F559-413F-AC11-14A60D372C52}" presName="horz2" presStyleCnt="0"/>
      <dgm:spPr/>
    </dgm:pt>
    <dgm:pt modelId="{8A601AFF-2188-4DAC-A160-F576AF9E19E8}" type="pres">
      <dgm:prSet presAssocID="{2DC65359-F559-413F-AC11-14A60D372C52}" presName="horzSpace2" presStyleCnt="0"/>
      <dgm:spPr/>
    </dgm:pt>
    <dgm:pt modelId="{81F8483C-B3A4-4999-9303-8229563B2F64}" type="pres">
      <dgm:prSet presAssocID="{2DC65359-F559-413F-AC11-14A60D372C52}" presName="tx2" presStyleLbl="revTx" presStyleIdx="5" presStyleCnt="7"/>
      <dgm:spPr/>
    </dgm:pt>
    <dgm:pt modelId="{F22A6E38-924C-4F9E-B2F8-F6E2B3803CA7}" type="pres">
      <dgm:prSet presAssocID="{2DC65359-F559-413F-AC11-14A60D372C52}" presName="vert2" presStyleCnt="0"/>
      <dgm:spPr/>
    </dgm:pt>
    <dgm:pt modelId="{AB99495C-1255-4822-AB7A-3B13BF022B49}" type="pres">
      <dgm:prSet presAssocID="{2DC65359-F559-413F-AC11-14A60D372C52}" presName="thinLine2b" presStyleLbl="callout" presStyleIdx="4" presStyleCnt="6"/>
      <dgm:spPr/>
    </dgm:pt>
    <dgm:pt modelId="{8FF9D301-07C0-402F-8863-E76B12583FBA}" type="pres">
      <dgm:prSet presAssocID="{2DC65359-F559-413F-AC11-14A60D372C52}" presName="vertSpace2b" presStyleCnt="0"/>
      <dgm:spPr/>
    </dgm:pt>
    <dgm:pt modelId="{94F33CEC-6FFA-4B72-8E91-5C30A801EE8D}" type="pres">
      <dgm:prSet presAssocID="{BB59EC36-D16D-4E21-9BCF-E94DA96D9598}" presName="horz2" presStyleCnt="0"/>
      <dgm:spPr/>
    </dgm:pt>
    <dgm:pt modelId="{012E9294-EA30-4511-B909-9B062C700CC7}" type="pres">
      <dgm:prSet presAssocID="{BB59EC36-D16D-4E21-9BCF-E94DA96D9598}" presName="horzSpace2" presStyleCnt="0"/>
      <dgm:spPr/>
    </dgm:pt>
    <dgm:pt modelId="{9A4F4000-0557-4E19-89B7-B40AC0D8E578}" type="pres">
      <dgm:prSet presAssocID="{BB59EC36-D16D-4E21-9BCF-E94DA96D9598}" presName="tx2" presStyleLbl="revTx" presStyleIdx="6" presStyleCnt="7" custScaleX="97279" custScaleY="104611"/>
      <dgm:spPr/>
    </dgm:pt>
    <dgm:pt modelId="{3C1E49ED-F9EF-4C32-BC59-BBB6447EF0C4}" type="pres">
      <dgm:prSet presAssocID="{BB59EC36-D16D-4E21-9BCF-E94DA96D9598}" presName="vert2" presStyleCnt="0"/>
      <dgm:spPr/>
    </dgm:pt>
    <dgm:pt modelId="{D1635A22-4A0A-4A44-9723-EDCB22E5CE30}" type="pres">
      <dgm:prSet presAssocID="{BB59EC36-D16D-4E21-9BCF-E94DA96D9598}" presName="thinLine2b" presStyleLbl="callout" presStyleIdx="5" presStyleCnt="6"/>
      <dgm:spPr/>
    </dgm:pt>
    <dgm:pt modelId="{51CF9941-7CA9-49AD-8064-D38628B3D6C7}" type="pres">
      <dgm:prSet presAssocID="{BB59EC36-D16D-4E21-9BCF-E94DA96D9598}" presName="vertSpace2b" presStyleCnt="0"/>
      <dgm:spPr/>
    </dgm:pt>
  </dgm:ptLst>
  <dgm:cxnLst>
    <dgm:cxn modelId="{A4A75C01-4D04-4200-85AE-36F852C49B92}" type="presOf" srcId="{34D94095-5C9E-451F-BDDE-5272D75F3B88}" destId="{E4A88632-A667-45E6-A273-6E94C3B7E267}" srcOrd="0" destOrd="0" presId="urn:microsoft.com/office/officeart/2008/layout/LinedList"/>
    <dgm:cxn modelId="{6193FA19-BAB4-43E3-A056-79400DB730F5}" srcId="{34D94095-5C9E-451F-BDDE-5272D75F3B88}" destId="{AF57FD0F-A050-4CF7-8ADE-B1E424B459C3}" srcOrd="0" destOrd="0" parTransId="{331B8B95-D608-4BD1-8D7B-2D9E71B28F9E}" sibTransId="{717CB03C-E957-4E28-A6B1-CFC8B672E6C6}"/>
    <dgm:cxn modelId="{7441CB34-C93A-480F-A98E-51B8F587C7BB}" type="presOf" srcId="{BB59EC36-D16D-4E21-9BCF-E94DA96D9598}" destId="{9A4F4000-0557-4E19-89B7-B40AC0D8E578}" srcOrd="0" destOrd="0" presId="urn:microsoft.com/office/officeart/2008/layout/LinedList"/>
    <dgm:cxn modelId="{D1D96A3D-775D-4E0A-85B6-BEC41C2FA795}" srcId="{34D94095-5C9E-451F-BDDE-5272D75F3B88}" destId="{51F4B12A-CB9D-4B2C-8D27-9FE4F15E5EED}" srcOrd="1" destOrd="0" parTransId="{9EFC108E-0B83-4A20-8FD5-CE42598948C5}" sibTransId="{132817EB-DC77-491D-A886-378B403A5332}"/>
    <dgm:cxn modelId="{AB0B4F48-B565-4438-8C62-2FB9592C5C38}" srcId="{34D94095-5C9E-451F-BDDE-5272D75F3B88}" destId="{2DC65359-F559-413F-AC11-14A60D372C52}" srcOrd="4" destOrd="0" parTransId="{36872BA7-B1AD-4F0D-895F-F331CC8D00F4}" sibTransId="{14019056-C399-4509-B40F-98E036F26038}"/>
    <dgm:cxn modelId="{51041955-0A54-4CDB-9037-7297A1557EC5}" srcId="{34D94095-5C9E-451F-BDDE-5272D75F3B88}" destId="{79EE6245-D1D6-49FA-B781-799F49DD3B45}" srcOrd="2" destOrd="0" parTransId="{B63A8D5A-5A41-4B84-9CA9-608F26251F9C}" sibTransId="{1E4C3E73-B6A0-4D1A-AC85-2732947912D6}"/>
    <dgm:cxn modelId="{F1C21C80-8FD7-4E95-81A6-265AA55BBF56}" type="presOf" srcId="{C1114DC5-1751-432B-920A-8BDBD0AE229B}" destId="{364E0D92-70F2-4469-922D-C79F7C17B202}" srcOrd="0" destOrd="0" presId="urn:microsoft.com/office/officeart/2008/layout/LinedList"/>
    <dgm:cxn modelId="{B05D148E-21A9-4949-9B48-C6864391B5F6}" type="presOf" srcId="{2DC65359-F559-413F-AC11-14A60D372C52}" destId="{81F8483C-B3A4-4999-9303-8229563B2F64}" srcOrd="0" destOrd="0" presId="urn:microsoft.com/office/officeart/2008/layout/LinedList"/>
    <dgm:cxn modelId="{60CDB8AE-8C3B-4BBE-937A-BE1615F6B42F}" type="presOf" srcId="{79EE6245-D1D6-49FA-B781-799F49DD3B45}" destId="{D9F98867-B760-477D-9F41-409526EB3350}" srcOrd="0" destOrd="0" presId="urn:microsoft.com/office/officeart/2008/layout/LinedList"/>
    <dgm:cxn modelId="{658C97B6-C0F4-4A42-A99B-D7C36073B397}" srcId="{882D8286-8E38-420F-AF2F-ACB1643004E1}" destId="{34D94095-5C9E-451F-BDDE-5272D75F3B88}" srcOrd="0" destOrd="0" parTransId="{29299504-DFC6-4E88-8284-76B2D50272FD}" sibTransId="{A9912FB7-176C-4355-9C1C-CD1228F62D87}"/>
    <dgm:cxn modelId="{518F9ED6-6C93-4335-B1F4-349C87F52376}" srcId="{34D94095-5C9E-451F-BDDE-5272D75F3B88}" destId="{BB59EC36-D16D-4E21-9BCF-E94DA96D9598}" srcOrd="5" destOrd="0" parTransId="{6A9550E1-B4A8-46B4-AF01-0740E8BAA62A}" sibTransId="{E7B1B176-54FF-4195-8EE5-59BDE21F34D2}"/>
    <dgm:cxn modelId="{F2B66DE9-03F2-4344-AB4F-1DE288353246}" type="presOf" srcId="{51F4B12A-CB9D-4B2C-8D27-9FE4F15E5EED}" destId="{3CFDBAA7-FED8-45C1-B4FC-C4F5A4EE5A37}" srcOrd="0" destOrd="0" presId="urn:microsoft.com/office/officeart/2008/layout/LinedList"/>
    <dgm:cxn modelId="{F30EB7F1-6466-4CD0-9158-78807242C324}" srcId="{34D94095-5C9E-451F-BDDE-5272D75F3B88}" destId="{C1114DC5-1751-432B-920A-8BDBD0AE229B}" srcOrd="3" destOrd="0" parTransId="{342E5979-1DEF-40E6-A807-3B690D2BFBAF}" sibTransId="{2BC3DF19-2718-484D-93F5-565A66E0A264}"/>
    <dgm:cxn modelId="{19EEFFF3-36D9-4822-A411-E70FB1CB9740}" type="presOf" srcId="{882D8286-8E38-420F-AF2F-ACB1643004E1}" destId="{72D68E1F-2D83-458E-AA4A-4540B2E93EBE}" srcOrd="0" destOrd="0" presId="urn:microsoft.com/office/officeart/2008/layout/LinedList"/>
    <dgm:cxn modelId="{016418FB-4FBF-4DBF-A601-64F21185BFE4}" type="presOf" srcId="{AF57FD0F-A050-4CF7-8ADE-B1E424B459C3}" destId="{2316B81B-3FBD-44B8-BCE3-FCF3FD1BD2E2}" srcOrd="0" destOrd="0" presId="urn:microsoft.com/office/officeart/2008/layout/LinedList"/>
    <dgm:cxn modelId="{52A98CDE-1315-4BEE-9337-825326484F68}" type="presParOf" srcId="{72D68E1F-2D83-458E-AA4A-4540B2E93EBE}" destId="{727FDED2-D74C-4071-AF87-F832C4BC7537}" srcOrd="0" destOrd="0" presId="urn:microsoft.com/office/officeart/2008/layout/LinedList"/>
    <dgm:cxn modelId="{6C6DEECC-E023-42CE-9CCA-264F16047102}" type="presParOf" srcId="{72D68E1F-2D83-458E-AA4A-4540B2E93EBE}" destId="{E676A7F6-6C38-4061-AD71-FB1DCE05D90A}" srcOrd="1" destOrd="0" presId="urn:microsoft.com/office/officeart/2008/layout/LinedList"/>
    <dgm:cxn modelId="{70BA85C2-659F-4C19-AD7F-4DF1282862EB}" type="presParOf" srcId="{E676A7F6-6C38-4061-AD71-FB1DCE05D90A}" destId="{E4A88632-A667-45E6-A273-6E94C3B7E267}" srcOrd="0" destOrd="0" presId="urn:microsoft.com/office/officeart/2008/layout/LinedList"/>
    <dgm:cxn modelId="{521DFEA6-8622-4FEA-A5CC-D56348E26FB0}" type="presParOf" srcId="{E676A7F6-6C38-4061-AD71-FB1DCE05D90A}" destId="{96487DC0-E792-4461-9B36-18D1C19181E4}" srcOrd="1" destOrd="0" presId="urn:microsoft.com/office/officeart/2008/layout/LinedList"/>
    <dgm:cxn modelId="{EBFB1B7B-BC8E-4034-BFC3-F23818D44327}" type="presParOf" srcId="{96487DC0-E792-4461-9B36-18D1C19181E4}" destId="{F9A906FE-106A-4B29-A5D3-A889FBF86E26}" srcOrd="0" destOrd="0" presId="urn:microsoft.com/office/officeart/2008/layout/LinedList"/>
    <dgm:cxn modelId="{48853D67-801A-43E0-92AD-F085ACA8984A}" type="presParOf" srcId="{96487DC0-E792-4461-9B36-18D1C19181E4}" destId="{45C4E871-D843-4902-BB5F-0C50CE6B33CD}" srcOrd="1" destOrd="0" presId="urn:microsoft.com/office/officeart/2008/layout/LinedList"/>
    <dgm:cxn modelId="{8F2892E6-1920-4C35-923C-14888103CE10}" type="presParOf" srcId="{45C4E871-D843-4902-BB5F-0C50CE6B33CD}" destId="{1A6B35FC-6729-4821-8689-FB19CD5E9407}" srcOrd="0" destOrd="0" presId="urn:microsoft.com/office/officeart/2008/layout/LinedList"/>
    <dgm:cxn modelId="{764E7F61-5CF7-4B6F-ADE5-EA19F7B3E1C1}" type="presParOf" srcId="{45C4E871-D843-4902-BB5F-0C50CE6B33CD}" destId="{2316B81B-3FBD-44B8-BCE3-FCF3FD1BD2E2}" srcOrd="1" destOrd="0" presId="urn:microsoft.com/office/officeart/2008/layout/LinedList"/>
    <dgm:cxn modelId="{84288FAF-F8A6-42E1-BE1F-A22819B488BF}" type="presParOf" srcId="{45C4E871-D843-4902-BB5F-0C50CE6B33CD}" destId="{BD13FE7C-4528-4F73-875B-A473F836B057}" srcOrd="2" destOrd="0" presId="urn:microsoft.com/office/officeart/2008/layout/LinedList"/>
    <dgm:cxn modelId="{CC83193D-6F8E-4F8D-8F72-CCA1D5059A6D}" type="presParOf" srcId="{96487DC0-E792-4461-9B36-18D1C19181E4}" destId="{66D04FE6-BD2C-405F-BBEE-B1EE0A725DDF}" srcOrd="2" destOrd="0" presId="urn:microsoft.com/office/officeart/2008/layout/LinedList"/>
    <dgm:cxn modelId="{D5ED8A5B-F384-4174-A336-41E70849F66C}" type="presParOf" srcId="{96487DC0-E792-4461-9B36-18D1C19181E4}" destId="{D9FE1D63-9FD5-4F8F-8B07-D35E7BE11753}" srcOrd="3" destOrd="0" presId="urn:microsoft.com/office/officeart/2008/layout/LinedList"/>
    <dgm:cxn modelId="{340ECB72-BE31-45C1-A232-DC2818D7D4B5}" type="presParOf" srcId="{96487DC0-E792-4461-9B36-18D1C19181E4}" destId="{421AAC0A-C95D-47C1-ABF9-49C81FD5ABBB}" srcOrd="4" destOrd="0" presId="urn:microsoft.com/office/officeart/2008/layout/LinedList"/>
    <dgm:cxn modelId="{6F3B1B09-6454-49EC-9B31-D87CF4033C5F}" type="presParOf" srcId="{421AAC0A-C95D-47C1-ABF9-49C81FD5ABBB}" destId="{65CB7640-68A0-424A-AD5F-DD34C1CA1C3C}" srcOrd="0" destOrd="0" presId="urn:microsoft.com/office/officeart/2008/layout/LinedList"/>
    <dgm:cxn modelId="{9B81DAF8-F578-483A-9BEB-B2F4EF85E722}" type="presParOf" srcId="{421AAC0A-C95D-47C1-ABF9-49C81FD5ABBB}" destId="{3CFDBAA7-FED8-45C1-B4FC-C4F5A4EE5A37}" srcOrd="1" destOrd="0" presId="urn:microsoft.com/office/officeart/2008/layout/LinedList"/>
    <dgm:cxn modelId="{A2FBDDDC-C087-4C06-8F6C-F17D39070362}" type="presParOf" srcId="{421AAC0A-C95D-47C1-ABF9-49C81FD5ABBB}" destId="{1A80D21F-8174-4105-A1F0-C9ABD5D5BC2C}" srcOrd="2" destOrd="0" presId="urn:microsoft.com/office/officeart/2008/layout/LinedList"/>
    <dgm:cxn modelId="{5D9A8364-08F9-4005-8223-E5E5805BBC94}" type="presParOf" srcId="{96487DC0-E792-4461-9B36-18D1C19181E4}" destId="{0854640B-602E-4B4B-B0EF-A4C190E8197F}" srcOrd="5" destOrd="0" presId="urn:microsoft.com/office/officeart/2008/layout/LinedList"/>
    <dgm:cxn modelId="{7F3E7BED-A90C-40C8-918D-90A1D6A71DDD}" type="presParOf" srcId="{96487DC0-E792-4461-9B36-18D1C19181E4}" destId="{2ADFE6CD-EB63-40CC-999C-5F40A89DB862}" srcOrd="6" destOrd="0" presId="urn:microsoft.com/office/officeart/2008/layout/LinedList"/>
    <dgm:cxn modelId="{6007620B-0026-4738-A374-8689B6C7D408}" type="presParOf" srcId="{96487DC0-E792-4461-9B36-18D1C19181E4}" destId="{41301BD0-CE89-4E46-AAB8-0E7623F05D73}" srcOrd="7" destOrd="0" presId="urn:microsoft.com/office/officeart/2008/layout/LinedList"/>
    <dgm:cxn modelId="{DD0D8C81-1CAC-4FA4-A456-050258F96E42}" type="presParOf" srcId="{41301BD0-CE89-4E46-AAB8-0E7623F05D73}" destId="{7AB101BD-FA11-4DE1-ACA5-91164D67238F}" srcOrd="0" destOrd="0" presId="urn:microsoft.com/office/officeart/2008/layout/LinedList"/>
    <dgm:cxn modelId="{AC0F5A84-DDBC-49C7-AD59-A4A240F9EB1B}" type="presParOf" srcId="{41301BD0-CE89-4E46-AAB8-0E7623F05D73}" destId="{D9F98867-B760-477D-9F41-409526EB3350}" srcOrd="1" destOrd="0" presId="urn:microsoft.com/office/officeart/2008/layout/LinedList"/>
    <dgm:cxn modelId="{79F2AC8B-3907-450E-A63D-5E52C76BA3E8}" type="presParOf" srcId="{41301BD0-CE89-4E46-AAB8-0E7623F05D73}" destId="{746853EF-A672-4950-AACF-BBC0FC32BF71}" srcOrd="2" destOrd="0" presId="urn:microsoft.com/office/officeart/2008/layout/LinedList"/>
    <dgm:cxn modelId="{B5AB9193-9F2A-46F3-8AAD-3FC76BD3B9A6}" type="presParOf" srcId="{96487DC0-E792-4461-9B36-18D1C19181E4}" destId="{9F8131DB-6DE0-4666-9EAD-9A11E80DDDE8}" srcOrd="8" destOrd="0" presId="urn:microsoft.com/office/officeart/2008/layout/LinedList"/>
    <dgm:cxn modelId="{6455D3B5-F1E8-4226-8D23-55018A462FD7}" type="presParOf" srcId="{96487DC0-E792-4461-9B36-18D1C19181E4}" destId="{27ADC95E-8CAB-4C5A-8BB2-A785196F6563}" srcOrd="9" destOrd="0" presId="urn:microsoft.com/office/officeart/2008/layout/LinedList"/>
    <dgm:cxn modelId="{6A191479-3FBF-4E60-819E-799B29793BA5}" type="presParOf" srcId="{96487DC0-E792-4461-9B36-18D1C19181E4}" destId="{BE853229-42B2-4BD6-A764-85AF37D02636}" srcOrd="10" destOrd="0" presId="urn:microsoft.com/office/officeart/2008/layout/LinedList"/>
    <dgm:cxn modelId="{ACED5040-5FC3-4EDE-B4BC-18C33C6661D3}" type="presParOf" srcId="{BE853229-42B2-4BD6-A764-85AF37D02636}" destId="{0A71C3D4-3985-4724-9481-4D947AD87D00}" srcOrd="0" destOrd="0" presId="urn:microsoft.com/office/officeart/2008/layout/LinedList"/>
    <dgm:cxn modelId="{C0D440AF-8D64-4E26-9D43-8839A60D15F2}" type="presParOf" srcId="{BE853229-42B2-4BD6-A764-85AF37D02636}" destId="{364E0D92-70F2-4469-922D-C79F7C17B202}" srcOrd="1" destOrd="0" presId="urn:microsoft.com/office/officeart/2008/layout/LinedList"/>
    <dgm:cxn modelId="{DD497EDC-36FE-468D-8D24-2CE5711CDC80}" type="presParOf" srcId="{BE853229-42B2-4BD6-A764-85AF37D02636}" destId="{564FB1C3-E279-4D7C-8CDD-B048311C7A6F}" srcOrd="2" destOrd="0" presId="urn:microsoft.com/office/officeart/2008/layout/LinedList"/>
    <dgm:cxn modelId="{16C9B256-E115-4B6A-9CD4-88C756A99802}" type="presParOf" srcId="{96487DC0-E792-4461-9B36-18D1C19181E4}" destId="{C0972CAB-FE94-4F98-9F5E-22E5CC5AB8B7}" srcOrd="11" destOrd="0" presId="urn:microsoft.com/office/officeart/2008/layout/LinedList"/>
    <dgm:cxn modelId="{8600A87D-C155-4C38-8106-1FF238238777}" type="presParOf" srcId="{96487DC0-E792-4461-9B36-18D1C19181E4}" destId="{2E7A1F0D-BBC1-4636-A577-2E9D870CADD8}" srcOrd="12" destOrd="0" presId="urn:microsoft.com/office/officeart/2008/layout/LinedList"/>
    <dgm:cxn modelId="{7B24BDF7-6027-4CA9-B187-914189B66F8C}" type="presParOf" srcId="{96487DC0-E792-4461-9B36-18D1C19181E4}" destId="{B06E2783-06B2-46D3-88A8-C965FFFE6141}" srcOrd="13" destOrd="0" presId="urn:microsoft.com/office/officeart/2008/layout/LinedList"/>
    <dgm:cxn modelId="{53CD4562-0867-4A09-9314-56659B28FAC0}" type="presParOf" srcId="{B06E2783-06B2-46D3-88A8-C965FFFE6141}" destId="{8A601AFF-2188-4DAC-A160-F576AF9E19E8}" srcOrd="0" destOrd="0" presId="urn:microsoft.com/office/officeart/2008/layout/LinedList"/>
    <dgm:cxn modelId="{79F5FF04-234B-4E9C-B050-362235916B31}" type="presParOf" srcId="{B06E2783-06B2-46D3-88A8-C965FFFE6141}" destId="{81F8483C-B3A4-4999-9303-8229563B2F64}" srcOrd="1" destOrd="0" presId="urn:microsoft.com/office/officeart/2008/layout/LinedList"/>
    <dgm:cxn modelId="{C373F4A0-F7C1-4318-B73A-9F581DF4173E}" type="presParOf" srcId="{B06E2783-06B2-46D3-88A8-C965FFFE6141}" destId="{F22A6E38-924C-4F9E-B2F8-F6E2B3803CA7}" srcOrd="2" destOrd="0" presId="urn:microsoft.com/office/officeart/2008/layout/LinedList"/>
    <dgm:cxn modelId="{7DA21FEE-8C43-4C90-B2C7-67392E211A40}" type="presParOf" srcId="{96487DC0-E792-4461-9B36-18D1C19181E4}" destId="{AB99495C-1255-4822-AB7A-3B13BF022B49}" srcOrd="14" destOrd="0" presId="urn:microsoft.com/office/officeart/2008/layout/LinedList"/>
    <dgm:cxn modelId="{08D1D88F-1C13-476B-82DA-959617386E5B}" type="presParOf" srcId="{96487DC0-E792-4461-9B36-18D1C19181E4}" destId="{8FF9D301-07C0-402F-8863-E76B12583FBA}" srcOrd="15" destOrd="0" presId="urn:microsoft.com/office/officeart/2008/layout/LinedList"/>
    <dgm:cxn modelId="{47C765D3-9EB2-4CBB-845A-B681DA10BED3}" type="presParOf" srcId="{96487DC0-E792-4461-9B36-18D1C19181E4}" destId="{94F33CEC-6FFA-4B72-8E91-5C30A801EE8D}" srcOrd="16" destOrd="0" presId="urn:microsoft.com/office/officeart/2008/layout/LinedList"/>
    <dgm:cxn modelId="{FB9F8E75-1968-414B-89A2-DD9688373640}" type="presParOf" srcId="{94F33CEC-6FFA-4B72-8E91-5C30A801EE8D}" destId="{012E9294-EA30-4511-B909-9B062C700CC7}" srcOrd="0" destOrd="0" presId="urn:microsoft.com/office/officeart/2008/layout/LinedList"/>
    <dgm:cxn modelId="{5F5651FC-83F9-4E35-9643-A054898260AA}" type="presParOf" srcId="{94F33CEC-6FFA-4B72-8E91-5C30A801EE8D}" destId="{9A4F4000-0557-4E19-89B7-B40AC0D8E578}" srcOrd="1" destOrd="0" presId="urn:microsoft.com/office/officeart/2008/layout/LinedList"/>
    <dgm:cxn modelId="{013A263D-A405-4446-B204-B9B9183A5DE4}" type="presParOf" srcId="{94F33CEC-6FFA-4B72-8E91-5C30A801EE8D}" destId="{3C1E49ED-F9EF-4C32-BC59-BBB6447EF0C4}" srcOrd="2" destOrd="0" presId="urn:microsoft.com/office/officeart/2008/layout/LinedList"/>
    <dgm:cxn modelId="{FF71A9C3-F507-47CB-86E6-3939133905FA}" type="presParOf" srcId="{96487DC0-E792-4461-9B36-18D1C19181E4}" destId="{D1635A22-4A0A-4A44-9723-EDCB22E5CE30}" srcOrd="17" destOrd="0" presId="urn:microsoft.com/office/officeart/2008/layout/LinedList"/>
    <dgm:cxn modelId="{7BA834CA-A0BD-4E9E-A8F9-F37B24A1DECC}" type="presParOf" srcId="{96487DC0-E792-4461-9B36-18D1C19181E4}" destId="{51CF9941-7CA9-49AD-8064-D38628B3D6C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4D19C-E355-4063-8971-9E64C90C5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77E0D-B5D0-482F-9407-3DEBDF9830F6}">
      <dgm:prSet custT="1"/>
      <dgm:spPr/>
      <dgm:t>
        <a:bodyPr/>
        <a:lstStyle/>
        <a:p>
          <a:r>
            <a:rPr lang="en-US" sz="6500" b="1" dirty="0"/>
            <a:t>Resource Guide: </a:t>
          </a:r>
        </a:p>
        <a:p>
          <a:r>
            <a:rPr lang="en-US" sz="4500" b="1" dirty="0"/>
            <a:t>www.federalwaywa.gov/page/commercial-composting-resources</a:t>
          </a:r>
          <a:endParaRPr lang="en-US" sz="4500" dirty="0"/>
        </a:p>
      </dgm:t>
    </dgm:pt>
    <dgm:pt modelId="{93F44B57-2C07-490A-92B5-FB052FE8011B}" type="parTrans" cxnId="{0ED8FD32-B6BE-4FCB-9549-730F3BA4D544}">
      <dgm:prSet/>
      <dgm:spPr/>
      <dgm:t>
        <a:bodyPr/>
        <a:lstStyle/>
        <a:p>
          <a:endParaRPr lang="en-US"/>
        </a:p>
      </dgm:t>
    </dgm:pt>
    <dgm:pt modelId="{856CD890-29D2-4D8D-B3ED-FEB81671D6D1}" type="sibTrans" cxnId="{0ED8FD32-B6BE-4FCB-9549-730F3BA4D544}">
      <dgm:prSet/>
      <dgm:spPr/>
      <dgm:t>
        <a:bodyPr/>
        <a:lstStyle/>
        <a:p>
          <a:endParaRPr lang="en-US"/>
        </a:p>
      </dgm:t>
    </dgm:pt>
    <dgm:pt modelId="{E9CEE5DD-6CC3-4171-B1F3-6AB53250F365}" type="pres">
      <dgm:prSet presAssocID="{3624D19C-E355-4063-8971-9E64C90C5133}" presName="linear" presStyleCnt="0">
        <dgm:presLayoutVars>
          <dgm:animLvl val="lvl"/>
          <dgm:resizeHandles val="exact"/>
        </dgm:presLayoutVars>
      </dgm:prSet>
      <dgm:spPr/>
    </dgm:pt>
    <dgm:pt modelId="{C4A278C1-A250-4E33-BE81-5A4D84FA8472}" type="pres">
      <dgm:prSet presAssocID="{69977E0D-B5D0-482F-9407-3DEBDF9830F6}" presName="parentText" presStyleLbl="node1" presStyleIdx="0" presStyleCnt="1" custScaleY="136223" custLinFactNeighborX="-2917" custLinFactNeighborY="15856">
        <dgm:presLayoutVars>
          <dgm:chMax val="0"/>
          <dgm:bulletEnabled val="1"/>
        </dgm:presLayoutVars>
      </dgm:prSet>
      <dgm:spPr/>
    </dgm:pt>
  </dgm:ptLst>
  <dgm:cxnLst>
    <dgm:cxn modelId="{0ED8FD32-B6BE-4FCB-9549-730F3BA4D544}" srcId="{3624D19C-E355-4063-8971-9E64C90C5133}" destId="{69977E0D-B5D0-482F-9407-3DEBDF9830F6}" srcOrd="0" destOrd="0" parTransId="{93F44B57-2C07-490A-92B5-FB052FE8011B}" sibTransId="{856CD890-29D2-4D8D-B3ED-FEB81671D6D1}"/>
    <dgm:cxn modelId="{3C15D0DF-CEBA-4646-B5FD-5EBDC1CD9D0A}" type="presOf" srcId="{69977E0D-B5D0-482F-9407-3DEBDF9830F6}" destId="{C4A278C1-A250-4E33-BE81-5A4D84FA8472}" srcOrd="0" destOrd="0" presId="urn:microsoft.com/office/officeart/2005/8/layout/vList2"/>
    <dgm:cxn modelId="{9EAFBAF5-07D4-49A9-A67B-90CF0B25E81B}" type="presOf" srcId="{3624D19C-E355-4063-8971-9E64C90C5133}" destId="{E9CEE5DD-6CC3-4171-B1F3-6AB53250F365}" srcOrd="0" destOrd="0" presId="urn:microsoft.com/office/officeart/2005/8/layout/vList2"/>
    <dgm:cxn modelId="{5C691AD9-A1FE-4CD9-8375-7D8F4594C73B}" type="presParOf" srcId="{E9CEE5DD-6CC3-4171-B1F3-6AB53250F365}" destId="{C4A278C1-A250-4E33-BE81-5A4D84FA84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4D19C-E355-4063-8971-9E64C90C5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EE5DD-6CC3-4171-B1F3-6AB53250F365}" type="pres">
      <dgm:prSet presAssocID="{3624D19C-E355-4063-8971-9E64C90C513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AFBAF5-07D4-49A9-A67B-90CF0B25E81B}" type="presOf" srcId="{3624D19C-E355-4063-8971-9E64C90C5133}" destId="{E9CEE5DD-6CC3-4171-B1F3-6AB53250F3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24D19C-E355-4063-8971-9E64C90C5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EE5DD-6CC3-4171-B1F3-6AB53250F365}" type="pres">
      <dgm:prSet presAssocID="{3624D19C-E355-4063-8971-9E64C90C513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AFBAF5-07D4-49A9-A67B-90CF0B25E81B}" type="presOf" srcId="{3624D19C-E355-4063-8971-9E64C90C5133}" destId="{E9CEE5DD-6CC3-4171-B1F3-6AB53250F3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24D19C-E355-4063-8971-9E64C90C5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EE5DD-6CC3-4171-B1F3-6AB53250F365}" type="pres">
      <dgm:prSet presAssocID="{3624D19C-E355-4063-8971-9E64C90C513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AFBAF5-07D4-49A9-A67B-90CF0B25E81B}" type="presOf" srcId="{3624D19C-E355-4063-8971-9E64C90C5133}" destId="{E9CEE5DD-6CC3-4171-B1F3-6AB53250F3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24D19C-E355-4063-8971-9E64C90C5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77E0D-B5D0-482F-9407-3DEBDF9830F6}">
      <dgm:prSet/>
      <dgm:spPr/>
      <dgm:t>
        <a:bodyPr/>
        <a:lstStyle/>
        <a:p>
          <a:r>
            <a:rPr lang="en-US" b="1" dirty="0"/>
            <a:t>Questions?</a:t>
          </a:r>
        </a:p>
        <a:p>
          <a:r>
            <a:rPr lang="en-US" b="1" dirty="0"/>
            <a:t>Contact: recycle@federalwaywa.gov</a:t>
          </a:r>
          <a:endParaRPr lang="en-US" dirty="0"/>
        </a:p>
      </dgm:t>
    </dgm:pt>
    <dgm:pt modelId="{93F44B57-2C07-490A-92B5-FB052FE8011B}" type="parTrans" cxnId="{0ED8FD32-B6BE-4FCB-9549-730F3BA4D544}">
      <dgm:prSet/>
      <dgm:spPr/>
      <dgm:t>
        <a:bodyPr/>
        <a:lstStyle/>
        <a:p>
          <a:endParaRPr lang="en-US"/>
        </a:p>
      </dgm:t>
    </dgm:pt>
    <dgm:pt modelId="{856CD890-29D2-4D8D-B3ED-FEB81671D6D1}" type="sibTrans" cxnId="{0ED8FD32-B6BE-4FCB-9549-730F3BA4D544}">
      <dgm:prSet/>
      <dgm:spPr/>
      <dgm:t>
        <a:bodyPr/>
        <a:lstStyle/>
        <a:p>
          <a:endParaRPr lang="en-US"/>
        </a:p>
      </dgm:t>
    </dgm:pt>
    <dgm:pt modelId="{E9CEE5DD-6CC3-4171-B1F3-6AB53250F365}" type="pres">
      <dgm:prSet presAssocID="{3624D19C-E355-4063-8971-9E64C90C5133}" presName="linear" presStyleCnt="0">
        <dgm:presLayoutVars>
          <dgm:animLvl val="lvl"/>
          <dgm:resizeHandles val="exact"/>
        </dgm:presLayoutVars>
      </dgm:prSet>
      <dgm:spPr/>
    </dgm:pt>
    <dgm:pt modelId="{C4A278C1-A250-4E33-BE81-5A4D84FA8472}" type="pres">
      <dgm:prSet presAssocID="{69977E0D-B5D0-482F-9407-3DEBDF9830F6}" presName="parentText" presStyleLbl="node1" presStyleIdx="0" presStyleCnt="1" custScaleY="136223" custLinFactNeighborX="15177" custLinFactNeighborY="4256">
        <dgm:presLayoutVars>
          <dgm:chMax val="0"/>
          <dgm:bulletEnabled val="1"/>
        </dgm:presLayoutVars>
      </dgm:prSet>
      <dgm:spPr/>
    </dgm:pt>
  </dgm:ptLst>
  <dgm:cxnLst>
    <dgm:cxn modelId="{0ED8FD32-B6BE-4FCB-9549-730F3BA4D544}" srcId="{3624D19C-E355-4063-8971-9E64C90C5133}" destId="{69977E0D-B5D0-482F-9407-3DEBDF9830F6}" srcOrd="0" destOrd="0" parTransId="{93F44B57-2C07-490A-92B5-FB052FE8011B}" sibTransId="{856CD890-29D2-4D8D-B3ED-FEB81671D6D1}"/>
    <dgm:cxn modelId="{3C15D0DF-CEBA-4646-B5FD-5EBDC1CD9D0A}" type="presOf" srcId="{69977E0D-B5D0-482F-9407-3DEBDF9830F6}" destId="{C4A278C1-A250-4E33-BE81-5A4D84FA8472}" srcOrd="0" destOrd="0" presId="urn:microsoft.com/office/officeart/2005/8/layout/vList2"/>
    <dgm:cxn modelId="{9EAFBAF5-07D4-49A9-A67B-90CF0B25E81B}" type="presOf" srcId="{3624D19C-E355-4063-8971-9E64C90C5133}" destId="{E9CEE5DD-6CC3-4171-B1F3-6AB53250F365}" srcOrd="0" destOrd="0" presId="urn:microsoft.com/office/officeart/2005/8/layout/vList2"/>
    <dgm:cxn modelId="{5C691AD9-A1FE-4CD9-8375-7D8F4594C73B}" type="presParOf" srcId="{E9CEE5DD-6CC3-4171-B1F3-6AB53250F365}" destId="{C4A278C1-A250-4E33-BE81-5A4D84FA84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FDED2-D74C-4071-AF87-F832C4BC7537}">
      <dsp:nvSpPr>
        <dsp:cNvPr id="0" name=""/>
        <dsp:cNvSpPr/>
      </dsp:nvSpPr>
      <dsp:spPr>
        <a:xfrm>
          <a:off x="0" y="0"/>
          <a:ext cx="1333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88632-A667-45E6-A273-6E94C3B7E267}">
      <dsp:nvSpPr>
        <dsp:cNvPr id="0" name=""/>
        <dsp:cNvSpPr/>
      </dsp:nvSpPr>
      <dsp:spPr>
        <a:xfrm>
          <a:off x="0" y="0"/>
          <a:ext cx="2667000" cy="995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rgbClr val="FF0000"/>
              </a:solidFill>
            </a:rPr>
            <a:t>Top contaminants that cannot go in compost- to watch out for: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0" y="0"/>
        <a:ext cx="2667000" cy="9953029"/>
      </dsp:txXfrm>
    </dsp:sp>
    <dsp:sp modelId="{2316B81B-3FBD-44B8-BCE3-FCF3FD1BD2E2}">
      <dsp:nvSpPr>
        <dsp:cNvPr id="0" name=""/>
        <dsp:cNvSpPr/>
      </dsp:nvSpPr>
      <dsp:spPr>
        <a:xfrm>
          <a:off x="2867025" y="77758"/>
          <a:ext cx="10467975" cy="155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F0000"/>
              </a:solidFill>
            </a:rPr>
            <a:t>No Plastic bags (especially food in plastic bags)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867025" y="77758"/>
        <a:ext cx="10467975" cy="1555160"/>
      </dsp:txXfrm>
    </dsp:sp>
    <dsp:sp modelId="{66D04FE6-BD2C-405F-BBEE-B1EE0A725DDF}">
      <dsp:nvSpPr>
        <dsp:cNvPr id="0" name=""/>
        <dsp:cNvSpPr/>
      </dsp:nvSpPr>
      <dsp:spPr>
        <a:xfrm>
          <a:off x="2667000" y="1632918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DBAA7-FED8-45C1-B4FC-C4F5A4EE5A37}">
      <dsp:nvSpPr>
        <dsp:cNvPr id="0" name=""/>
        <dsp:cNvSpPr/>
      </dsp:nvSpPr>
      <dsp:spPr>
        <a:xfrm>
          <a:off x="2867025" y="1710676"/>
          <a:ext cx="10467975" cy="155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F0000"/>
              </a:solidFill>
            </a:rPr>
            <a:t>No Plastic utensils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867025" y="1710676"/>
        <a:ext cx="10467975" cy="1555160"/>
      </dsp:txXfrm>
    </dsp:sp>
    <dsp:sp modelId="{0854640B-602E-4B4B-B0EF-A4C190E8197F}">
      <dsp:nvSpPr>
        <dsp:cNvPr id="0" name=""/>
        <dsp:cNvSpPr/>
      </dsp:nvSpPr>
      <dsp:spPr>
        <a:xfrm>
          <a:off x="2667000" y="3265837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98867-B760-477D-9F41-409526EB3350}">
      <dsp:nvSpPr>
        <dsp:cNvPr id="0" name=""/>
        <dsp:cNvSpPr/>
      </dsp:nvSpPr>
      <dsp:spPr>
        <a:xfrm>
          <a:off x="2867025" y="3343595"/>
          <a:ext cx="10467975" cy="155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F0000"/>
              </a:solidFill>
            </a:rPr>
            <a:t>No Shiny paper products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867025" y="3343595"/>
        <a:ext cx="10467975" cy="1555160"/>
      </dsp:txXfrm>
    </dsp:sp>
    <dsp:sp modelId="{9F8131DB-6DE0-4666-9EAD-9A11E80DDDE8}">
      <dsp:nvSpPr>
        <dsp:cNvPr id="0" name=""/>
        <dsp:cNvSpPr/>
      </dsp:nvSpPr>
      <dsp:spPr>
        <a:xfrm>
          <a:off x="2667000" y="4898756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E0D92-70F2-4469-922D-C79F7C17B202}">
      <dsp:nvSpPr>
        <dsp:cNvPr id="0" name=""/>
        <dsp:cNvSpPr/>
      </dsp:nvSpPr>
      <dsp:spPr>
        <a:xfrm>
          <a:off x="2867025" y="4976514"/>
          <a:ext cx="10467975" cy="155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F0000"/>
              </a:solidFill>
            </a:rPr>
            <a:t>No Gloves from the kitchen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867025" y="4976514"/>
        <a:ext cx="10467975" cy="1555160"/>
      </dsp:txXfrm>
    </dsp:sp>
    <dsp:sp modelId="{C0972CAB-FE94-4F98-9F5E-22E5CC5AB8B7}">
      <dsp:nvSpPr>
        <dsp:cNvPr id="0" name=""/>
        <dsp:cNvSpPr/>
      </dsp:nvSpPr>
      <dsp:spPr>
        <a:xfrm>
          <a:off x="2667000" y="653167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8483C-B3A4-4999-9303-8229563B2F64}">
      <dsp:nvSpPr>
        <dsp:cNvPr id="0" name=""/>
        <dsp:cNvSpPr/>
      </dsp:nvSpPr>
      <dsp:spPr>
        <a:xfrm>
          <a:off x="2867025" y="6609433"/>
          <a:ext cx="10467975" cy="1555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F0000"/>
              </a:solidFill>
            </a:rPr>
            <a:t>No Pouring liquids in the compost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867025" y="6609433"/>
        <a:ext cx="10467975" cy="1555160"/>
      </dsp:txXfrm>
    </dsp:sp>
    <dsp:sp modelId="{AB99495C-1255-4822-AB7A-3B13BF022B49}">
      <dsp:nvSpPr>
        <dsp:cNvPr id="0" name=""/>
        <dsp:cNvSpPr/>
      </dsp:nvSpPr>
      <dsp:spPr>
        <a:xfrm>
          <a:off x="2667000" y="8164594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F4000-0557-4E19-89B7-B40AC0D8E578}">
      <dsp:nvSpPr>
        <dsp:cNvPr id="0" name=""/>
        <dsp:cNvSpPr/>
      </dsp:nvSpPr>
      <dsp:spPr>
        <a:xfrm>
          <a:off x="2867025" y="8242352"/>
          <a:ext cx="10183141" cy="1626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FF0000"/>
              </a:solidFill>
            </a:rPr>
            <a:t>No Paper bag filled with incorrect items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2867025" y="8242352"/>
        <a:ext cx="10183141" cy="1626869"/>
      </dsp:txXfrm>
    </dsp:sp>
    <dsp:sp modelId="{D1635A22-4A0A-4A44-9723-EDCB22E5CE30}">
      <dsp:nvSpPr>
        <dsp:cNvPr id="0" name=""/>
        <dsp:cNvSpPr/>
      </dsp:nvSpPr>
      <dsp:spPr>
        <a:xfrm>
          <a:off x="2667000" y="9869221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78C1-A250-4E33-BE81-5A4D84FA8472}">
      <dsp:nvSpPr>
        <dsp:cNvPr id="0" name=""/>
        <dsp:cNvSpPr/>
      </dsp:nvSpPr>
      <dsp:spPr>
        <a:xfrm>
          <a:off x="0" y="2507207"/>
          <a:ext cx="17297400" cy="3625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Resource Guide: </a:t>
          </a:r>
        </a:p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/>
            <a:t>www.federalwaywa.gov/page/commercial-composting-resources</a:t>
          </a:r>
          <a:endParaRPr lang="en-US" sz="4500" kern="1200" dirty="0"/>
        </a:p>
      </dsp:txBody>
      <dsp:txXfrm>
        <a:off x="177003" y="2684210"/>
        <a:ext cx="16943394" cy="327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78C1-A250-4E33-BE81-5A4D84FA8472}">
      <dsp:nvSpPr>
        <dsp:cNvPr id="0" name=""/>
        <dsp:cNvSpPr/>
      </dsp:nvSpPr>
      <dsp:spPr>
        <a:xfrm>
          <a:off x="0" y="2004196"/>
          <a:ext cx="13059340" cy="4040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Questions?</a:t>
          </a:r>
        </a:p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Contact: recycle@federalwaywa.gov</a:t>
          </a:r>
          <a:endParaRPr lang="en-US" sz="6500" kern="1200" dirty="0"/>
        </a:p>
      </dsp:txBody>
      <dsp:txXfrm>
        <a:off x="197231" y="2201427"/>
        <a:ext cx="12664878" cy="364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E0AF-4FF1-4F2D-B525-83C9D26CC57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3B7F7-C601-46E0-9C45-3E723B38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AD21-C7B1-22B7-4C19-C8ADFFCF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EF686-453F-3AA2-F7F3-F27768DA9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7CB73-A356-E27A-5FAF-30A6A4C5D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5DDC0-4CF0-0600-8FD3-4C3E96A92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8F55D-DF83-D002-0441-A1C33684A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7AA54-25F8-20FE-1C81-02E4A0AF1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9E7D7-3FA2-E692-75F1-8D55249AC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9280A-DE4E-B4F9-AB21-C257AB96D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806CA-1CE7-9646-F249-E7E08DC86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BC4C4-D57E-6258-14A5-BB0350A08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F413B-8FC4-C3AD-92A3-813478366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3F64-3421-79F6-7C87-147CE529F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6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8E78-146A-D4F4-F839-AE25C91A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FF428-E5BC-937F-3120-244EC580D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22E67-AAC4-400D-81E5-910768063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378C0-3695-6868-1D27-C03D636AE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8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8B639-9728-958E-4A28-5753241E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6EC1C-2222-B351-563D-A4AF3B83F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5B004-6DED-B9F3-A88C-DADAD4FA2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5193F-7AB5-EA29-7098-47918CE0C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A913F-6793-6B4F-BC50-136FC1DF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3520A-30C4-71B3-AF08-462B8A835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C7A8F-4B0E-6979-06DC-9661C04E4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E55FF-063B-1B53-C757-47242970C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9DDE-64A0-728F-FB91-676BEC93E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58C78-8DEF-4C89-BB1F-0B159FC77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F47FE-93EC-3C03-9300-85C3C4513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4BFBB-F2BD-BA6B-6A21-F81716B90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4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928F-FFB3-C538-2027-3CE889F3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4FCA5-25CA-55D4-9E04-8419D90E7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BD82E-3453-35A5-C84B-F70FCBB62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43FB-0DF0-3A93-1488-F646C0F12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DD7F-AE59-8437-8B2B-7B648C8D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827D3-2C25-123C-EE6E-7E65C476C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EA973-E910-B58E-95D7-5D41D4619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ACF51-8E53-BC04-D8AC-397FE09B7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FD5A-D884-26B3-6992-5505C39C9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7A95C-0AD4-CC22-7BC4-A30FB6FD1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2059D-188D-CE3A-9C96-D0686F062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6E801-A1C6-77C8-0AA9-B6F805DFB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87248-302B-F344-9FBE-A93DFEC3B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01161-42BF-0727-C54A-B777AF8E5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5E35B-08BE-65B4-5944-7FDCAD683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70677-0A12-F1F9-0180-58905802F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3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DAFD-C1FF-C58C-D6CA-C97952BB5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B90C7-F537-8BD4-0B69-5E0528E15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BCAD7-6181-6401-E896-D9BA1E20D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5540-5969-4B45-19CB-A669F95F8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5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D387-C79B-D511-D59B-91738838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115E3-8234-4264-2B3A-45C476626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A504F-B7C2-FD65-AD73-6C5723F16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90C48-C62F-95A1-8785-BE6896CE4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8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F289-0C6B-E6AC-843D-93F12740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45B40-8558-E096-88B7-AC46ED8A9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93FA5-4E2E-9471-6CE5-6C8391B64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C2BB7-E811-E707-E16F-31E26EE22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20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6D29-7A7E-2427-F09D-B9BD00FC6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558FB-41FC-CF43-F0EB-C248801FA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996BA-BCE2-4215-83C7-23D82923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6E2D8-295A-5B68-D2B9-044D961F6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95DF5-A8CD-C9E2-475E-AF35814B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BDC1D-E349-FC06-8DDB-DF215F90D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F8CE7-FBE0-2FF3-5C55-81481F4E9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BF26-D7DB-3536-F346-8477AB87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1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F7C4-5F60-AD36-71E6-88AEBF64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182CB-7633-F61B-C9AF-BD55C4D3C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B314D-EE1A-315E-0E52-ECF09A569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17D70-7DD9-170F-CEC5-A7D16F88D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E84C-DEB6-A4EF-9280-1A42262D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A67CA-4B37-D6D1-8AAF-734E9C3CA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A3683-61A0-0106-740E-16C097895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72B30-B928-82DD-16B7-834956E21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B6416-E48C-04F3-0B31-75D2D4BC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AA339-FBB0-421D-EEF7-C9C1C2F40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A46F4-AD3D-36DE-8578-32A2316D5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5C4E-64BE-5425-DBD9-F27D6C739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CF6A-70DA-2301-B6AF-DCC5DF5A0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05566-24CF-5B18-863E-9F4CC97A3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821C0-E8D3-DC77-B8C9-C2C21009B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23B5B-C556-F1B1-8136-F17C1D8E1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276AC-F0E4-AEEB-DF49-BF9DCEC0B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D6099-F3B7-6D18-B31B-3634BB69A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650D0-2782-D86F-568D-3C5F3D22E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76C79-954A-351C-D885-4E21C349E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087A5-40D1-2012-194B-357C2F847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8FDC7C-4D64-D349-9A5C-CF19E6850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A1D70-7A40-57CF-33DA-D8A2EA1A9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AA682-5CB7-27ED-4766-247E903BB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DF230-5A98-3701-B665-E980A0220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CA056-81DD-6D64-BD1A-81255CC76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8D1FD-F1E4-9145-B829-683ED7C9E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CCE90-C301-8748-789E-3FADBDEF7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B7F7-C601-46E0-9C45-3E723B380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1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7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rldwildlife.org/stories/food-waste-warrior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E44A7B-8EBB-172D-7EF3-2A23CAE9314E}"/>
              </a:ext>
            </a:extLst>
          </p:cNvPr>
          <p:cNvSpPr/>
          <p:nvPr/>
        </p:nvSpPr>
        <p:spPr>
          <a:xfrm>
            <a:off x="12538771" y="7298113"/>
            <a:ext cx="5215829" cy="1958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843036" y="793106"/>
            <a:ext cx="10191022" cy="6314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rgbClr val="F8F8F8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FWPS</a:t>
            </a:r>
          </a:p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rgbClr val="F8F8F8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Custodial Organics Training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 descr="Sustainability">
            <a:extLst>
              <a:ext uri="{FF2B5EF4-FFF2-40B4-BE49-F238E27FC236}">
                <a16:creationId xmlns:a16="http://schemas.microsoft.com/office/drawing/2014/main" id="{9051A0BB-B74D-41C8-8C22-2C6A881F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236" y="1234728"/>
            <a:ext cx="7162800" cy="716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AB09A0-CD7B-CE54-560A-61B52D7B986A}"/>
              </a:ext>
            </a:extLst>
          </p:cNvPr>
          <p:cNvSpPr txBox="1"/>
          <p:nvPr/>
        </p:nvSpPr>
        <p:spPr>
          <a:xfrm>
            <a:off x="6172200" y="8358327"/>
            <a:ext cx="506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August 6, 2025</a:t>
            </a:r>
          </a:p>
        </p:txBody>
      </p:sp>
      <p:pic>
        <p:nvPicPr>
          <p:cNvPr id="4" name="Picture 3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222A4910-4C4E-F67A-FED9-77CD2878C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771" y="7298113"/>
            <a:ext cx="5068993" cy="176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23FAF-1732-4CE5-E174-2B1B54DF6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EADB41D-B947-E0E7-5F45-9DE96936129F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531775A-63FF-A50C-5069-C48A7BBEF729}"/>
              </a:ext>
            </a:extLst>
          </p:cNvPr>
          <p:cNvSpPr txBox="1"/>
          <p:nvPr/>
        </p:nvSpPr>
        <p:spPr>
          <a:xfrm>
            <a:off x="3886200" y="280100"/>
            <a:ext cx="1394460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b="1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Cafeteria signs shows only main items used in the cafeteria.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Your school will get these on stickers to adhere directly to blue recycling containers.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CD3A4-893D-520A-E56E-DE5184D0C57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7011" y="7296883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E9504086-A161-4A72-6577-57233E2D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CDE0B616-3B8F-F59A-8310-EA1123BCD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052" y="1409701"/>
            <a:ext cx="4088392" cy="5673152"/>
          </a:xfrm>
          <a:prstGeom prst="rect">
            <a:avLst/>
          </a:prstGeom>
        </p:spPr>
      </p:pic>
      <p:pic>
        <p:nvPicPr>
          <p:cNvPr id="6" name="Picture 5" descr="A poster with different types of recycle materials&#10;&#10;AI-generated content may be incorrect.">
            <a:extLst>
              <a:ext uri="{FF2B5EF4-FFF2-40B4-BE49-F238E27FC236}">
                <a16:creationId xmlns:a16="http://schemas.microsoft.com/office/drawing/2014/main" id="{9D098D5D-70EA-EEC0-D61C-FCC7F05196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192223"/>
            <a:ext cx="11685515" cy="70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91ADF-73F6-672D-2D2C-8FBFB259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48CC0F-B240-8E72-2334-9B1F5FA41A86}"/>
              </a:ext>
            </a:extLst>
          </p:cNvPr>
          <p:cNvSpPr/>
          <p:nvPr/>
        </p:nvSpPr>
        <p:spPr>
          <a:xfrm>
            <a:off x="11850061" y="793106"/>
            <a:ext cx="5791200" cy="89984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05B87EC-CF11-01F5-31AF-07A0C63825ED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8E8A089-08DE-0DD7-A11B-2F5A15ADB7C2}"/>
              </a:ext>
            </a:extLst>
          </p:cNvPr>
          <p:cNvSpPr txBox="1"/>
          <p:nvPr/>
        </p:nvSpPr>
        <p:spPr>
          <a:xfrm>
            <a:off x="533400" y="1225029"/>
            <a:ext cx="11163568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rgbClr val="FFFF0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Question  </a:t>
            </a:r>
          </a:p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recycling be emptied loose into the outside dumpster or should it be bagged in a clear plastic bag?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Frutiger Bold"/>
              <a:cs typeface="Arial" panose="020B0604020202020204" pitchFamily="34" charset="0"/>
              <a:sym typeface="Frutiger Bold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D4D3E24-D665-13FE-559D-465DD5E18A04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9BB00-FAD3-4CB0-3CD7-2038D6092BA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50064" y="6924738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3EEBE144-DFAF-E97C-442C-A3D2D9A6C7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73000" y="793105"/>
            <a:ext cx="4418799" cy="61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9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32A90D-149C-734E-7CD9-1FEAED02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67D919-8A31-B1ED-2E03-4EF62C660615}"/>
              </a:ext>
            </a:extLst>
          </p:cNvPr>
          <p:cNvSpPr/>
          <p:nvPr/>
        </p:nvSpPr>
        <p:spPr>
          <a:xfrm>
            <a:off x="11850061" y="793106"/>
            <a:ext cx="5791200" cy="89984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3F2E7C8-38B0-9B56-0454-2199FE5A541C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453622E-3D08-43FD-FAAC-DE5A92BE06D2}"/>
              </a:ext>
            </a:extLst>
          </p:cNvPr>
          <p:cNvSpPr txBox="1"/>
          <p:nvPr/>
        </p:nvSpPr>
        <p:spPr>
          <a:xfrm>
            <a:off x="646739" y="3162300"/>
            <a:ext cx="1116356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for recycling.</a:t>
            </a:r>
          </a:p>
          <a:p>
            <a:endParaRPr lang="en-US" sz="7000" dirty="0">
              <a:solidFill>
                <a:schemeClr val="bg1"/>
              </a:solidFill>
              <a:latin typeface="Arial" panose="020B0604020202020204" pitchFamily="34" charset="0"/>
              <a:ea typeface="Frutiger Bold"/>
              <a:cs typeface="Arial" panose="020B0604020202020204" pitchFamily="34" charset="0"/>
              <a:sym typeface="Frutiger Bold"/>
            </a:endParaRPr>
          </a:p>
          <a:p>
            <a:r>
              <a:rPr lang="en-US" sz="7000" dirty="0">
                <a:solidFill>
                  <a:schemeClr val="bg1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No bags please.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55561D0-5AAC-53C0-D00D-C3E0451880AB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51882-1D97-A714-802F-B2B9F93CA81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50064" y="6924738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7FEF70F0-AF98-C349-D188-5F9CB8D3DA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73000" y="793105"/>
            <a:ext cx="4418799" cy="61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A1255-D5EB-C847-118F-57805C70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5ED78E5-EF68-799A-389A-212179B3C992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B30D792-55C9-2C3F-D2E6-79E48591787B}"/>
              </a:ext>
            </a:extLst>
          </p:cNvPr>
          <p:cNvSpPr txBox="1"/>
          <p:nvPr/>
        </p:nvSpPr>
        <p:spPr>
          <a:xfrm>
            <a:off x="4902905" y="796570"/>
            <a:ext cx="1159325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Materials collected for recycling are turned into new items.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Cans back into cans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Plastic bottles into bottles and other items.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3809C-E88D-444F-2281-DDD9F082455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4263" y="7961795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B18D537-D074-2E22-1753-9FB7B46E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ABB48CCF-F0F5-0AA9-D140-60A4B0174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9" y="1830162"/>
            <a:ext cx="4418799" cy="6131633"/>
          </a:xfrm>
          <a:prstGeom prst="rect">
            <a:avLst/>
          </a:prstGeom>
        </p:spPr>
      </p:pic>
      <p:pic>
        <p:nvPicPr>
          <p:cNvPr id="7" name="Picture 6" descr="A conveyor belt with a person standing on it&#10;&#10;AI-generated content may be incorrect.">
            <a:extLst>
              <a:ext uri="{FF2B5EF4-FFF2-40B4-BE49-F238E27FC236}">
                <a16:creationId xmlns:a16="http://schemas.microsoft.com/office/drawing/2014/main" id="{0E70D21A-0513-16E5-53CA-F4935CFB29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34" y="5889177"/>
            <a:ext cx="6644731" cy="41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991E4-D56C-3EB6-166D-136489E6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2664E8-C397-11DB-AB33-CB97471AF9EE}"/>
              </a:ext>
            </a:extLst>
          </p:cNvPr>
          <p:cNvSpPr/>
          <p:nvPr/>
        </p:nvSpPr>
        <p:spPr>
          <a:xfrm>
            <a:off x="11850061" y="793106"/>
            <a:ext cx="5791200" cy="89984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B0B904C-52EE-2A51-0A46-DA9DCCD9AEB3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F4B5A96-CE4C-7D7B-9176-8A017214D4EC}"/>
              </a:ext>
            </a:extLst>
          </p:cNvPr>
          <p:cNvSpPr txBox="1"/>
          <p:nvPr/>
        </p:nvSpPr>
        <p:spPr>
          <a:xfrm>
            <a:off x="533400" y="1225029"/>
            <a:ext cx="11163568" cy="6527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rgbClr val="FFFF0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Question  </a:t>
            </a:r>
          </a:p>
          <a:p>
            <a:pPr algn="l"/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Which items are acceptable for organics/composting container?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EFACF09-A244-F19E-3624-B50B46D6C9CF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EF784-49ED-F705-B9A3-F08B435EB84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3325" y="7039158"/>
            <a:ext cx="2064671" cy="235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6B9BDDFE-E36F-C2F1-8317-EB6595140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"/>
          <a:stretch>
            <a:fillRect/>
          </a:stretch>
        </p:blipFill>
        <p:spPr>
          <a:xfrm>
            <a:off x="12783376" y="995325"/>
            <a:ext cx="3924568" cy="5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DE761-B4D7-8BB5-E6CA-12C93347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6C28282-7133-445C-8ADE-B6943DF519C9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B913316-44C6-F615-5036-836479463287}"/>
              </a:ext>
            </a:extLst>
          </p:cNvPr>
          <p:cNvSpPr txBox="1"/>
          <p:nvPr/>
        </p:nvSpPr>
        <p:spPr>
          <a:xfrm>
            <a:off x="1376087" y="280100"/>
            <a:ext cx="150931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Green is for compost/organics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B34F6-BC8B-F578-CCD2-0DADB425B73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8453" y="7697070"/>
            <a:ext cx="2064671" cy="235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EE31AE7-CE96-9E10-58FC-3BEF10AC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A50F1E22-5136-8974-CFE5-D5D8C4F15F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"/>
          <a:stretch>
            <a:fillRect/>
          </a:stretch>
        </p:blipFill>
        <p:spPr>
          <a:xfrm>
            <a:off x="558504" y="1767060"/>
            <a:ext cx="3924568" cy="5888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3345F-88B7-2BE5-4B56-CA100B46C174}"/>
              </a:ext>
            </a:extLst>
          </p:cNvPr>
          <p:cNvSpPr txBox="1"/>
          <p:nvPr/>
        </p:nvSpPr>
        <p:spPr>
          <a:xfrm>
            <a:off x="5791200" y="1740992"/>
            <a:ext cx="10178714" cy="8199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Vegetable scraps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 scraps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Meat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Dairy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Liquids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Paper food </a:t>
            </a:r>
            <a:r>
              <a:rPr lang="en-US" sz="3000" strike="sngStrike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serviceware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bags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Tissues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Napkins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Wooden chopsticks or popsicle sticks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Empty paper bags</a:t>
            </a: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kern="100" dirty="0"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Pizza boxes</a:t>
            </a: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</a:t>
            </a:r>
            <a:r>
              <a:rPr lang="en-US" sz="3000" strike="sngStrike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 cartons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B43EE-225E-98EF-3208-14B49B52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E5E2137-1D2B-F0CA-C8AC-EDC5D9347B2E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9ED6142-87B9-81A8-6061-C86F94FB764F}"/>
              </a:ext>
            </a:extLst>
          </p:cNvPr>
          <p:cNvSpPr txBox="1"/>
          <p:nvPr/>
        </p:nvSpPr>
        <p:spPr>
          <a:xfrm>
            <a:off x="1376087" y="280100"/>
            <a:ext cx="150931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Green is for compost/organics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9B588-8875-A132-CBFA-662E2AA3492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8453" y="7697070"/>
            <a:ext cx="2064671" cy="235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9F2A1BE3-4A22-0323-8346-33EA4A9AA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C40DFB43-49C5-70AD-5459-AE094CB818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"/>
          <a:stretch>
            <a:fillRect/>
          </a:stretch>
        </p:blipFill>
        <p:spPr>
          <a:xfrm>
            <a:off x="558504" y="1767060"/>
            <a:ext cx="3924568" cy="5888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0D8EC-11A1-3207-53A0-42ED83F3E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029699"/>
            <a:ext cx="10116016" cy="79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831E3-91CC-53D2-86CE-7C4C5E4F3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0E3BF4-FF7C-1F19-BA23-C777D6AE5FDC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431D07B-B3FD-364B-4E2F-E2802ACD294C}"/>
              </a:ext>
            </a:extLst>
          </p:cNvPr>
          <p:cNvSpPr txBox="1"/>
          <p:nvPr/>
        </p:nvSpPr>
        <p:spPr>
          <a:xfrm>
            <a:off x="4097223" y="280100"/>
            <a:ext cx="1401812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Cafeteria sign shows only main items in the cafeteria.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Your school will get these on stickers to adhere directly to green organics containers.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A530A-5CDA-8E3D-DA79-87A4E3B61A4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8453" y="7697070"/>
            <a:ext cx="2064671" cy="235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CB9A45B6-9B1A-6737-E419-56308D25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771A0806-EF0A-7C30-B503-5667DEAE92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"/>
          <a:stretch>
            <a:fillRect/>
          </a:stretch>
        </p:blipFill>
        <p:spPr>
          <a:xfrm>
            <a:off x="172655" y="1389162"/>
            <a:ext cx="3924568" cy="5888159"/>
          </a:xfrm>
          <a:prstGeom prst="rect">
            <a:avLst/>
          </a:prstGeom>
        </p:spPr>
      </p:pic>
      <p:pic>
        <p:nvPicPr>
          <p:cNvPr id="6" name="Picture 5" descr="A group of food scraps&#10;&#10;AI-generated content may be incorrect.">
            <a:extLst>
              <a:ext uri="{FF2B5EF4-FFF2-40B4-BE49-F238E27FC236}">
                <a16:creationId xmlns:a16="http://schemas.microsoft.com/office/drawing/2014/main" id="{F097EA2B-2726-DA50-D3E0-0525C17A0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384" y="3160781"/>
            <a:ext cx="11353800" cy="68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25A7D7-2382-DE1F-74BD-549236BF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F82185-5F54-3B61-4194-7409DA0BFDC1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88D385F-0F11-24A8-28FB-7C82E706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3DB9A084-B082-8433-F689-059FE0D49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79249"/>
              </p:ext>
            </p:extLst>
          </p:nvPr>
        </p:nvGraphicFramePr>
        <p:xfrm>
          <a:off x="1676400" y="327955"/>
          <a:ext cx="13335000" cy="995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34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76400" y="508582"/>
            <a:ext cx="17526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Emptying food from plastic bags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E997D-67D9-4866-B426-150FC1C6295C}"/>
              </a:ext>
            </a:extLst>
          </p:cNvPr>
          <p:cNvSpPr txBox="1"/>
          <p:nvPr/>
        </p:nvSpPr>
        <p:spPr>
          <a:xfrm>
            <a:off x="9557084" y="2588955"/>
            <a:ext cx="7289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Students need to empty loose food in the compost container.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They need to throw the empty plastic bag away.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 PLASTIC IN THE COMPOST.</a:t>
            </a:r>
          </a:p>
        </p:txBody>
      </p:sp>
      <p:pic>
        <p:nvPicPr>
          <p:cNvPr id="6146" name="Picture 2" descr="Ziplock Bag Stock Photos, Pictures &amp; Royalty-Free Images - iStock">
            <a:extLst>
              <a:ext uri="{FF2B5EF4-FFF2-40B4-BE49-F238E27FC236}">
                <a16:creationId xmlns:a16="http://schemas.microsoft.com/office/drawing/2014/main" id="{7E7FF971-A7D5-C762-91D0-F988D3C5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95" y="1806500"/>
            <a:ext cx="4270432" cy="34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784448E8-1D8E-7267-25AA-3D1502F396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"/>
          <a:stretch>
            <a:fillRect/>
          </a:stretch>
        </p:blipFill>
        <p:spPr>
          <a:xfrm>
            <a:off x="2286000" y="5125453"/>
            <a:ext cx="2794296" cy="419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9D364-B5D6-6566-5C9B-0CA854704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835" y="2278568"/>
            <a:ext cx="3230374" cy="2352759"/>
          </a:xfrm>
          <a:prstGeom prst="rect">
            <a:avLst/>
          </a:prstGeom>
        </p:spPr>
      </p:pic>
      <p:pic>
        <p:nvPicPr>
          <p:cNvPr id="7" name="Picture 6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37670E78-41EF-779C-3AEE-23B59EA7A2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4453" y="5032139"/>
            <a:ext cx="2681739" cy="419237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1E811943-46D3-63FB-483C-E18D6A027568}"/>
              </a:ext>
            </a:extLst>
          </p:cNvPr>
          <p:cNvSpPr/>
          <p:nvPr/>
        </p:nvSpPr>
        <p:spPr>
          <a:xfrm>
            <a:off x="3683148" y="3866227"/>
            <a:ext cx="862081" cy="21154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5ABEF11-3576-9D03-E666-7D00AF2ACF04}"/>
              </a:ext>
            </a:extLst>
          </p:cNvPr>
          <p:cNvSpPr/>
          <p:nvPr/>
        </p:nvSpPr>
        <p:spPr>
          <a:xfrm>
            <a:off x="8083675" y="3866226"/>
            <a:ext cx="862081" cy="21154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A4AC5-1ECD-3E1A-3ACB-B799B939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C79B910-4919-5B10-F08A-92BE2F4F49AC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A2CE76-E078-EE35-9C8E-AA5A81332512}"/>
              </a:ext>
            </a:extLst>
          </p:cNvPr>
          <p:cNvSpPr txBox="1"/>
          <p:nvPr/>
        </p:nvSpPr>
        <p:spPr>
          <a:xfrm>
            <a:off x="772391" y="1376227"/>
            <a:ext cx="16743218" cy="150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rgbClr val="66FF33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Amounts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2FBD4A12-931F-F558-9415-4D77C51507B3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A84E4-451C-2204-9DBE-CFD852670412}"/>
              </a:ext>
            </a:extLst>
          </p:cNvPr>
          <p:cNvSpPr txBox="1"/>
          <p:nvPr/>
        </p:nvSpPr>
        <p:spPr>
          <a:xfrm>
            <a:off x="117046" y="2988089"/>
            <a:ext cx="135989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Students make 14,500 tons of garbage per day.  </a:t>
            </a:r>
          </a:p>
          <a:p>
            <a:r>
              <a:rPr lang="en-US" sz="5000" dirty="0">
                <a:solidFill>
                  <a:schemeClr val="bg1"/>
                </a:solidFill>
              </a:rPr>
              <a:t>		That is the same weight as 2,000 school buses!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World Wildlife Federation estimates that each student in King County wastes 44 pounds of food per year at school. That is a lot!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70E3D-D00C-F8F6-8006-ACA580DF4F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5579" y="4611738"/>
            <a:ext cx="4246183" cy="2537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EAE0E-8E2C-206F-ADD4-B7211C1B89E9}"/>
              </a:ext>
            </a:extLst>
          </p:cNvPr>
          <p:cNvSpPr txBox="1"/>
          <p:nvPr/>
        </p:nvSpPr>
        <p:spPr>
          <a:xfrm>
            <a:off x="1371600" y="8988199"/>
            <a:ext cx="10178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Food Waste Warriors | Stories | WWF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0D26-1BC2-DD43-991E-88EC63D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3451-649F-88A0-B59F-23E2AE8C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181100"/>
            <a:ext cx="18288000" cy="19883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empty compost.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Line inside containers with plastic bags, but empty materials loose in outside carts and throw the plastic bag away.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CE1D4-0E45-5ACC-F258-85A8944C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72469"/>
            <a:ext cx="11353800" cy="68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431CC7-BE30-4BD1-A0B3-0CA4F53EB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376" y="3086100"/>
            <a:ext cx="9868715" cy="66440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2E0FD-5ABC-4069-B16A-5F597624642E}"/>
              </a:ext>
            </a:extLst>
          </p:cNvPr>
          <p:cNvSpPr txBox="1"/>
          <p:nvPr/>
        </p:nvSpPr>
        <p:spPr>
          <a:xfrm>
            <a:off x="10058400" y="2463382"/>
            <a:ext cx="77884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/>
              <a:t>Be sure food waste is loose- no bags.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/>
              <a:t>If recycle or compost are contaminated more than 5%, toss it. Let the Principal know so they can help educate students.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/>
              <a:t>Never- should you be sorting through items.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A795F-7CF7-FBEF-474D-F4AB45111BD5}"/>
              </a:ext>
            </a:extLst>
          </p:cNvPr>
          <p:cNvSpPr txBox="1"/>
          <p:nvPr/>
        </p:nvSpPr>
        <p:spPr>
          <a:xfrm>
            <a:off x="457200" y="844412"/>
            <a:ext cx="16780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Compost should look like.</a:t>
            </a:r>
          </a:p>
        </p:txBody>
      </p:sp>
    </p:spTree>
    <p:extLst>
      <p:ext uri="{BB962C8B-B14F-4D97-AF65-F5344CB8AC3E}">
        <p14:creationId xmlns:p14="http://schemas.microsoft.com/office/powerpoint/2010/main" val="248506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C424A-47D6-9A25-3CE1-C1247EF5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F2352B7-7718-7297-9E37-633A8E4CBF09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C74A2C0-62E0-B7C3-5A31-274F345A4F5B}"/>
              </a:ext>
            </a:extLst>
          </p:cNvPr>
          <p:cNvSpPr txBox="1"/>
          <p:nvPr/>
        </p:nvSpPr>
        <p:spPr>
          <a:xfrm>
            <a:off x="4952999" y="280100"/>
            <a:ext cx="1151625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Food scraps are composted into new soil in just 8 weeks and used on local gardens.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EE130-203A-2222-A7AB-00F21190280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8964" y="6235128"/>
            <a:ext cx="2064671" cy="235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979E9D78-A636-5C2A-B9F2-D4923BE0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BD2CED35-06D0-4C73-360D-15F98B68D8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6"/>
          <a:stretch>
            <a:fillRect/>
          </a:stretch>
        </p:blipFill>
        <p:spPr>
          <a:xfrm>
            <a:off x="990600" y="242148"/>
            <a:ext cx="3581400" cy="5373293"/>
          </a:xfrm>
          <a:prstGeom prst="rect">
            <a:avLst/>
          </a:prstGeom>
        </p:spPr>
      </p:pic>
      <p:pic>
        <p:nvPicPr>
          <p:cNvPr id="4" name="Picture 3" descr="A large body of water&#10;&#10;Description automatically generated">
            <a:extLst>
              <a:ext uri="{FF2B5EF4-FFF2-40B4-BE49-F238E27FC236}">
                <a16:creationId xmlns:a16="http://schemas.microsoft.com/office/drawing/2014/main" id="{1946EA2B-EBB4-7E16-139F-DE40D86DF3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50" y="541107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4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9C371-4219-57ED-E3CD-5F1EF961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556197F-A14A-1D0A-12E7-A312E6584B23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3386A5F-6B3C-1D8E-1E48-A6A5F267C667}"/>
              </a:ext>
            </a:extLst>
          </p:cNvPr>
          <p:cNvSpPr txBox="1"/>
          <p:nvPr/>
        </p:nvSpPr>
        <p:spPr>
          <a:xfrm>
            <a:off x="2895600" y="621693"/>
            <a:ext cx="1151625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What is better than composting food?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84F872D-2374-6560-3AC2-2F588224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 descr="http://blog.timesunion.com/opinion/files/2011/09/0922_WVsacredCow.jpg">
            <a:extLst>
              <a:ext uri="{FF2B5EF4-FFF2-40B4-BE49-F238E27FC236}">
                <a16:creationId xmlns:a16="http://schemas.microsoft.com/office/drawing/2014/main" id="{78495964-CCFA-8729-C6F8-66276008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52900"/>
            <a:ext cx="3933826" cy="3933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8FFBE-A90E-3AAC-2CF4-A4B5451FC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50" y="4134853"/>
            <a:ext cx="2934212" cy="41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5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DA943-DAF5-AF88-33E8-239B9074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84DA554-94BD-391B-9B1F-3326D744DAF7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8050B3C-7EAD-95E8-DB25-82C400083415}"/>
              </a:ext>
            </a:extLst>
          </p:cNvPr>
          <p:cNvSpPr txBox="1"/>
          <p:nvPr/>
        </p:nvSpPr>
        <p:spPr>
          <a:xfrm>
            <a:off x="2895600" y="621693"/>
            <a:ext cx="1151625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What is better than composting food?</a:t>
            </a:r>
          </a:p>
          <a:p>
            <a:pPr algn="ctr"/>
            <a:r>
              <a:rPr lang="en-US" sz="8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For students to eat their food and finish their milk!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9326929-F9A2-0EA2-4CBB-ACF4147C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 descr="http://blog.timesunion.com/opinion/files/2011/09/0922_WVsacredCow.jpg">
            <a:extLst>
              <a:ext uri="{FF2B5EF4-FFF2-40B4-BE49-F238E27FC236}">
                <a16:creationId xmlns:a16="http://schemas.microsoft.com/office/drawing/2014/main" id="{9AF316AC-B517-696D-7613-18BA087B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510" y="5475006"/>
            <a:ext cx="3933826" cy="3933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38A60-33DA-FE4E-4963-663A2ABD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246" y="5694767"/>
            <a:ext cx="2782955" cy="39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8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629DC-FA1E-FAEA-0BB0-ED44C4BC2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277064F-7EEA-BCE7-F96B-92467A1209BD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4B7AEB0-9083-EF7C-4A36-2CB05C0FECBA}"/>
              </a:ext>
            </a:extLst>
          </p:cNvPr>
          <p:cNvSpPr txBox="1"/>
          <p:nvPr/>
        </p:nvSpPr>
        <p:spPr>
          <a:xfrm>
            <a:off x="1376087" y="280100"/>
            <a:ext cx="150931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Grey is for garbage.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82485-DA5A-17FF-F894-B7D03BF2B6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5828" y="8038047"/>
            <a:ext cx="2150140" cy="211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B3910CB8-D4E2-090C-D842-0279F88C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E191C23A-DDCA-B586-B4D2-3EEE31F9DA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836" y="1328860"/>
            <a:ext cx="4190199" cy="6550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ECEB6-C3B8-F616-E7F1-A8D7762DC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767" y="1486553"/>
            <a:ext cx="6553200" cy="86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0E7B1-87DB-B100-1A3F-4B9E25DA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387DC43-73B0-3DCF-323F-02FBE4099BF5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D8095B2-5D9E-E6F9-D392-A09766BAA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group of garbage items&#10;&#10;AI-generated content may be incorrect.">
            <a:extLst>
              <a:ext uri="{FF2B5EF4-FFF2-40B4-BE49-F238E27FC236}">
                <a16:creationId xmlns:a16="http://schemas.microsoft.com/office/drawing/2014/main" id="{F6FF2502-F272-F9B6-7854-FD3D894818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43" y="190500"/>
            <a:ext cx="14176169" cy="8608546"/>
          </a:xfrm>
          <a:prstGeom prst="rect">
            <a:avLst/>
          </a:prstGeom>
        </p:spPr>
      </p:pic>
      <p:pic>
        <p:nvPicPr>
          <p:cNvPr id="8" name="Picture 7" descr="A tray of plastic utensils&#10;&#10;AI-generated content may be incorrect.">
            <a:extLst>
              <a:ext uri="{FF2B5EF4-FFF2-40B4-BE49-F238E27FC236}">
                <a16:creationId xmlns:a16="http://schemas.microsoft.com/office/drawing/2014/main" id="{55C47C4A-05A3-5284-1C04-15857317F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6344"/>
            <a:ext cx="4513039" cy="2965915"/>
          </a:xfrm>
          <a:prstGeom prst="rect">
            <a:avLst/>
          </a:prstGeom>
        </p:spPr>
      </p:pic>
      <p:pic>
        <p:nvPicPr>
          <p:cNvPr id="3" name="Picture 2" descr="A pile of food in a trash bag&#10;&#10;AI-generated content may be incorrect.">
            <a:extLst>
              <a:ext uri="{FF2B5EF4-FFF2-40B4-BE49-F238E27FC236}">
                <a16:creationId xmlns:a16="http://schemas.microsoft.com/office/drawing/2014/main" id="{A9719DAE-4401-86B2-76E0-001F2AF22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807" y="5903237"/>
            <a:ext cx="3287424" cy="34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EB635-CC7B-4694-727D-8ECCD9B5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FB00E8F-2D89-BF49-1E0B-5090727D6698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86FE7B9-66B9-F763-B528-F63BF48E01D6}"/>
              </a:ext>
            </a:extLst>
          </p:cNvPr>
          <p:cNvSpPr txBox="1"/>
          <p:nvPr/>
        </p:nvSpPr>
        <p:spPr>
          <a:xfrm>
            <a:off x="4828993" y="458183"/>
            <a:ext cx="13029027" cy="877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How to empty garbage. </a:t>
            </a:r>
            <a:r>
              <a:rPr lang="en-US" sz="7000" dirty="0">
                <a:latin typeface="Arial" panose="020B0604020202020204" pitchFamily="34" charset="0"/>
                <a:cs typeface="Arial" panose="020B0604020202020204" pitchFamily="34" charset="0"/>
              </a:rPr>
              <a:t>Have students close milk cartons and throw in the garbage. </a:t>
            </a:r>
          </a:p>
          <a:p>
            <a:pPr algn="ctr"/>
            <a:r>
              <a:rPr lang="en-US" sz="7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Bag garbage, tie it off and throw in outside dumpster.</a:t>
            </a:r>
          </a:p>
          <a:p>
            <a:pPr algn="ctr"/>
            <a:r>
              <a:rPr lang="en-US" sz="7000" dirty="0">
                <a:solidFill>
                  <a:srgbClr val="00B0F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Recycling</a:t>
            </a:r>
            <a:r>
              <a:rPr lang="en-US" sz="7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 and </a:t>
            </a:r>
            <a:r>
              <a:rPr lang="en-US" sz="7000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compost</a:t>
            </a:r>
            <a:r>
              <a:rPr lang="en-US" sz="7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 are loose.</a:t>
            </a:r>
          </a:p>
          <a:p>
            <a:pPr algn="ctr"/>
            <a:r>
              <a:rPr lang="en-US" sz="7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Garbage is to be bagged.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B882A-AD3F-1783-C3C4-43988419CF8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5828" y="8038047"/>
            <a:ext cx="2150140" cy="211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23882D03-2AC9-18AD-27F0-3860C4D44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E5391B85-BC96-F5F7-8B66-EB16740A6D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836" y="1328860"/>
            <a:ext cx="4190199" cy="65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5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6D1D9-3836-0B53-32F3-72A2F7F9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F35C334-1547-F0E5-8216-FCAD9C0E9B6C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5AE2F5E-63BE-C693-8AD9-3ABACAF5402C}"/>
              </a:ext>
            </a:extLst>
          </p:cNvPr>
          <p:cNvSpPr txBox="1"/>
          <p:nvPr/>
        </p:nvSpPr>
        <p:spPr>
          <a:xfrm>
            <a:off x="1376087" y="280100"/>
            <a:ext cx="150931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Garbage will go to a landfill.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766EC-8C7C-3AF1-F9E1-36885B3E774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5828" y="8038047"/>
            <a:ext cx="2150140" cy="211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AF4679F2-680F-09CA-21D4-CDB2D7769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C39B91F5-2099-CF36-3FE8-8DD563E27A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836" y="1328860"/>
            <a:ext cx="4190199" cy="6550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A305D-C761-F8D3-D150-BA25FB3D4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481" y="1681632"/>
            <a:ext cx="9825836" cy="65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3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1E19B-251E-B5F2-8D02-FDCF54CE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>
            <a:extLst>
              <a:ext uri="{FF2B5EF4-FFF2-40B4-BE49-F238E27FC236}">
                <a16:creationId xmlns:a16="http://schemas.microsoft.com/office/drawing/2014/main" id="{DFD9DEB9-D01B-4E3D-12F3-D9C6FA3DD659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37D94B6-6D6D-D590-B806-B9DD965083E6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TextBox 20">
            <a:extLst>
              <a:ext uri="{FF2B5EF4-FFF2-40B4-BE49-F238E27FC236}">
                <a16:creationId xmlns:a16="http://schemas.microsoft.com/office/drawing/2014/main" id="{EF7363A4-2B87-9A28-4048-65377E550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383340"/>
              </p:ext>
            </p:extLst>
          </p:nvPr>
        </p:nvGraphicFramePr>
        <p:xfrm>
          <a:off x="495300" y="793106"/>
          <a:ext cx="17297400" cy="77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F5CD152-5F30-1191-81A2-E62C976E4080}"/>
              </a:ext>
            </a:extLst>
          </p:cNvPr>
          <p:cNvSpPr txBox="1"/>
          <p:nvPr/>
        </p:nvSpPr>
        <p:spPr>
          <a:xfrm>
            <a:off x="1143000" y="1409700"/>
            <a:ext cx="1402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slides are from the new City resource guide that is online:</a:t>
            </a:r>
          </a:p>
        </p:txBody>
      </p:sp>
    </p:spTree>
    <p:extLst>
      <p:ext uri="{BB962C8B-B14F-4D97-AF65-F5344CB8AC3E}">
        <p14:creationId xmlns:p14="http://schemas.microsoft.com/office/powerpoint/2010/main" val="20887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A082F-211A-04B5-2572-7B89CFD6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81914F4-548F-824F-5643-95374A5DBA29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04D7616-7FED-1FC1-62C1-C706736D6157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F85B4-DB91-AFF0-1241-3C453D2D01FD}"/>
              </a:ext>
            </a:extLst>
          </p:cNvPr>
          <p:cNvSpPr txBox="1"/>
          <p:nvPr/>
        </p:nvSpPr>
        <p:spPr>
          <a:xfrm>
            <a:off x="762000" y="2188845"/>
            <a:ext cx="1623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Schools in Federal Way School District will be launching composting/organics/food scrap collection in the cafeteria and kitchen on the first day of school this year.</a:t>
            </a:r>
          </a:p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cover details of the program today and what to expect.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632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94DEF-7158-4B18-0BFB-EAC58BCD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>
            <a:extLst>
              <a:ext uri="{FF2B5EF4-FFF2-40B4-BE49-F238E27FC236}">
                <a16:creationId xmlns:a16="http://schemas.microsoft.com/office/drawing/2014/main" id="{0B7D6CAD-1D01-38C0-65A2-5D9096B4D1AF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9741538D-7E3E-12F6-EC51-37274E77D869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TextBox 20">
            <a:extLst>
              <a:ext uri="{FF2B5EF4-FFF2-40B4-BE49-F238E27FC236}">
                <a16:creationId xmlns:a16="http://schemas.microsoft.com/office/drawing/2014/main" id="{D643B025-C016-D2C4-C274-36A4B8B81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830946"/>
              </p:ext>
            </p:extLst>
          </p:nvPr>
        </p:nvGraphicFramePr>
        <p:xfrm>
          <a:off x="685800" y="793106"/>
          <a:ext cx="13059340" cy="77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D36FEA0-6311-920B-8C5D-A7D97E6D4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491804"/>
            <a:ext cx="8485221" cy="930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47CDD-A1AD-30E6-5457-9C2CF8D4C2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4190" y="5794108"/>
            <a:ext cx="6067687" cy="3850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A1642-7589-7177-A093-4F636FACA1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5434" y="1079438"/>
            <a:ext cx="4540582" cy="441489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4A4DED3-95CC-82F8-2A9D-55D24535499B}"/>
              </a:ext>
            </a:extLst>
          </p:cNvPr>
          <p:cNvSpPr/>
          <p:nvPr/>
        </p:nvSpPr>
        <p:spPr>
          <a:xfrm>
            <a:off x="10934190" y="8953500"/>
            <a:ext cx="4991610" cy="6906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8541F-18A6-B3AB-90D4-E380A456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>
            <a:extLst>
              <a:ext uri="{FF2B5EF4-FFF2-40B4-BE49-F238E27FC236}">
                <a16:creationId xmlns:a16="http://schemas.microsoft.com/office/drawing/2014/main" id="{F57DE859-CE70-210B-46EB-1EB913E122EB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A3312E33-B6D2-891A-8B16-F0034203556C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TextBox 20">
            <a:extLst>
              <a:ext uri="{FF2B5EF4-FFF2-40B4-BE49-F238E27FC236}">
                <a16:creationId xmlns:a16="http://schemas.microsoft.com/office/drawing/2014/main" id="{94B0BEBE-59BB-8DD3-3E52-C12D9B3C1093}"/>
              </a:ext>
            </a:extLst>
          </p:cNvPr>
          <p:cNvGraphicFramePr/>
          <p:nvPr/>
        </p:nvGraphicFramePr>
        <p:xfrm>
          <a:off x="685800" y="793106"/>
          <a:ext cx="13059340" cy="77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B1EB1A-990A-F85B-C5EE-71FD8DE1C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746362"/>
            <a:ext cx="13540988" cy="58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4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C7879-0677-4F94-1262-7F7A8F99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>
            <a:extLst>
              <a:ext uri="{FF2B5EF4-FFF2-40B4-BE49-F238E27FC236}">
                <a16:creationId xmlns:a16="http://schemas.microsoft.com/office/drawing/2014/main" id="{CE3A6DFB-4087-4B68-772A-E1F4EC6236A6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2E4F83D-EE77-37BD-383C-040B17BB0588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TextBox 20">
            <a:extLst>
              <a:ext uri="{FF2B5EF4-FFF2-40B4-BE49-F238E27FC236}">
                <a16:creationId xmlns:a16="http://schemas.microsoft.com/office/drawing/2014/main" id="{F02D51E7-471A-9CCA-181F-593A470F9B0D}"/>
              </a:ext>
            </a:extLst>
          </p:cNvPr>
          <p:cNvGraphicFramePr/>
          <p:nvPr/>
        </p:nvGraphicFramePr>
        <p:xfrm>
          <a:off x="685800" y="793106"/>
          <a:ext cx="13059340" cy="77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90340C0-DC7D-3A0B-BCBA-CA62855B4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446" y="172530"/>
            <a:ext cx="8197108" cy="95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2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B4087-199B-6266-5875-AA687DAC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>
            <a:extLst>
              <a:ext uri="{FF2B5EF4-FFF2-40B4-BE49-F238E27FC236}">
                <a16:creationId xmlns:a16="http://schemas.microsoft.com/office/drawing/2014/main" id="{1984AB2D-1E30-6CB0-5965-2C1CA8AFB88B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529C1162-DD59-172E-34E9-FC38DCB4BEAF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TextBox 20">
            <a:extLst>
              <a:ext uri="{FF2B5EF4-FFF2-40B4-BE49-F238E27FC236}">
                <a16:creationId xmlns:a16="http://schemas.microsoft.com/office/drawing/2014/main" id="{FC859B96-030C-BF59-89BA-9FC7A7FE3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840318"/>
              </p:ext>
            </p:extLst>
          </p:nvPr>
        </p:nvGraphicFramePr>
        <p:xfrm>
          <a:off x="685800" y="793106"/>
          <a:ext cx="13059340" cy="779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31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B3EC8-088C-66AC-BD07-020A4E42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B162597-191E-AE14-197F-3EF29CA1EFB8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51B5691-A2D1-7963-096E-19E15A07D3D4}"/>
              </a:ext>
            </a:extLst>
          </p:cNvPr>
          <p:cNvSpPr txBox="1"/>
          <p:nvPr/>
        </p:nvSpPr>
        <p:spPr>
          <a:xfrm>
            <a:off x="533400" y="1225029"/>
            <a:ext cx="16743218" cy="6314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chemeClr val="bg1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Let’s become experts on which items belong in garbage, recycling and composting.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14C463A-F891-68A5-B1C5-5149650A0377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B4CF9-55A5-9C22-C1B9-2EA22437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F1B675B-6892-243C-10DC-107946E15839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65A6495-9293-ACCF-D9AC-576227E851C8}"/>
              </a:ext>
            </a:extLst>
          </p:cNvPr>
          <p:cNvSpPr txBox="1"/>
          <p:nvPr/>
        </p:nvSpPr>
        <p:spPr>
          <a:xfrm>
            <a:off x="1371600" y="86056"/>
            <a:ext cx="1509316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Green is for compost/organics</a:t>
            </a:r>
          </a:p>
          <a:p>
            <a:pPr algn="ctr"/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Blue is for recycle</a:t>
            </a:r>
          </a:p>
          <a:p>
            <a:pPr algn="ctr"/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Grey is for garbage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10D98-82EC-3612-086A-15F8F81E6AB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7948" y="7731159"/>
            <a:ext cx="2064671" cy="235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200FC-6161-4CA3-1541-E97B9CF78D0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8232" y="7750688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1A0E6-BDB1-C01E-E898-ADF680490A82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6650" y="7839575"/>
            <a:ext cx="2150140" cy="211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33B67C49-5402-0547-2B57-0C98F9F6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22225552-84A1-4620-51BA-204E09C78E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9"/>
          <a:stretch>
            <a:fillRect/>
          </a:stretch>
        </p:blipFill>
        <p:spPr>
          <a:xfrm>
            <a:off x="4134811" y="3801433"/>
            <a:ext cx="7715250" cy="38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44239-F9D3-1DF9-E1D6-91E53F1B9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031C484-EB32-82E4-2141-99FAFCB11BCF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13724B2-6D99-5CA3-EF0B-74EF75CDFDAF}"/>
              </a:ext>
            </a:extLst>
          </p:cNvPr>
          <p:cNvSpPr txBox="1"/>
          <p:nvPr/>
        </p:nvSpPr>
        <p:spPr>
          <a:xfrm>
            <a:off x="1150725" y="266700"/>
            <a:ext cx="1598655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Containers are color coded for material. </a:t>
            </a:r>
          </a:p>
          <a:p>
            <a:pPr algn="ctr"/>
            <a:r>
              <a:rPr lang="en-US" sz="5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This helps your school sort correctly. </a:t>
            </a:r>
          </a:p>
          <a:p>
            <a:endParaRPr lang="en-US" sz="5000" dirty="0">
              <a:latin typeface="Arial" panose="020B0604020202020204" pitchFamily="34" charset="0"/>
              <a:ea typeface="Frutiger Bold"/>
              <a:cs typeface="Arial" panose="020B0604020202020204" pitchFamily="34" charset="0"/>
              <a:sym typeface="Frutiger Bold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Make sure your cafeteria is consistent and not using a color for the wrong materials.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dirty="0"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Make sure all cafeteria containers have signs adhered to the container. Signs will be provided by King County.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FE9C2DC-7C3C-2129-86D9-9B1BF1BB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E0170471-E84C-B203-EC0D-3ACA94F1A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9"/>
          <a:stretch>
            <a:fillRect/>
          </a:stretch>
        </p:blipFill>
        <p:spPr>
          <a:xfrm>
            <a:off x="5429471" y="6883896"/>
            <a:ext cx="6420590" cy="31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C6A56F-B302-548E-DF88-EA889E34C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F4117D-7EAD-7E14-6EBA-9E1593C9D3BB}"/>
              </a:ext>
            </a:extLst>
          </p:cNvPr>
          <p:cNvSpPr/>
          <p:nvPr/>
        </p:nvSpPr>
        <p:spPr>
          <a:xfrm>
            <a:off x="11850061" y="793106"/>
            <a:ext cx="5791200" cy="89984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DCCA975-1823-9227-9FF4-5F67BB65542B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F0E20D9-6F51-B382-4735-62F96684C8D1}"/>
              </a:ext>
            </a:extLst>
          </p:cNvPr>
          <p:cNvSpPr txBox="1"/>
          <p:nvPr/>
        </p:nvSpPr>
        <p:spPr>
          <a:xfrm>
            <a:off x="533400" y="1225029"/>
            <a:ext cx="11163568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dirty="0">
                <a:solidFill>
                  <a:srgbClr val="FFFF0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Question</a:t>
            </a:r>
          </a:p>
          <a:p>
            <a:pPr algn="l"/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Which items are acceptable for school recycling containers?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24CB385-F5D0-CD49-F978-CE4DA93FC1FC}"/>
              </a:ext>
            </a:extLst>
          </p:cNvPr>
          <p:cNvSpPr/>
          <p:nvPr/>
        </p:nvSpPr>
        <p:spPr>
          <a:xfrm flipV="1">
            <a:off x="11850061" y="793106"/>
            <a:ext cx="697692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D7F6E-34C9-90FF-8B05-90DDB09F5CC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50064" y="6924738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129AD3A1-C78D-C5D6-CF01-A35DE7D841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73000" y="793105"/>
            <a:ext cx="4418799" cy="61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ECCFE-950D-67E2-8D2E-0B33058EB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9B45A3B-77C3-A25C-2E9E-E35A52555031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19A5F30-509C-0AEA-6750-175B20E3F962}"/>
              </a:ext>
            </a:extLst>
          </p:cNvPr>
          <p:cNvSpPr txBox="1"/>
          <p:nvPr/>
        </p:nvSpPr>
        <p:spPr>
          <a:xfrm>
            <a:off x="1376087" y="280100"/>
            <a:ext cx="150931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Blue is for recycling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FB47D-E03A-405D-28AA-4C490E8AB68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4263" y="7961795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C3BAA26-0A26-9683-6B17-3A7D8788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1E26F769-A28D-FC2D-9D26-D5B3F864EF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9" y="1830162"/>
            <a:ext cx="4418799" cy="6131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EF311-DF54-599D-8DC2-265C27105B76}"/>
              </a:ext>
            </a:extLst>
          </p:cNvPr>
          <p:cNvSpPr txBox="1"/>
          <p:nvPr/>
        </p:nvSpPr>
        <p:spPr>
          <a:xfrm>
            <a:off x="4653158" y="1791305"/>
            <a:ext cx="5619549" cy="7494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bottles without the cap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cereal bowls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juice cups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bags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utensils and straws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cups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Plastic clam shell container (salad bar, cookies)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Capri Sun foil drink pouches</a:t>
            </a:r>
            <a:endParaRPr lang="en-US" sz="3000" strike="sngStrik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Drink boxes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Candy wrappers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Chip and snack bags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Ziplock bags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Styrofoam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4065F-F351-D28F-AA34-BA2040D21633}"/>
              </a:ext>
            </a:extLst>
          </p:cNvPr>
          <p:cNvSpPr txBox="1"/>
          <p:nvPr/>
        </p:nvSpPr>
        <p:spPr>
          <a:xfrm>
            <a:off x="10272707" y="1830162"/>
            <a:ext cx="8015293" cy="696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Empty milk cartons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Metal cans- steel or aluminum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Aluminum foil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 rinsed yogurt container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Shredded paper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Magazines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Classroom paper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Napkins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Tissues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Food boxes – like cereal boxes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strike="sngStrike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Food service products that have held food </a:t>
            </a:r>
            <a:endParaRPr lang="en-US" sz="30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Broken down cardboard boxes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"/>
            </a:pPr>
            <a:r>
              <a:rPr lang="en-US" sz="3000" kern="1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Empty glass bottles</a:t>
            </a:r>
            <a:endParaRPr lang="en-US" sz="3000" kern="100" dirty="0">
              <a:effectLst/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5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CCECCE-5606-AC90-9426-1DA74494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BF4BF2F-B6DB-0598-A61D-0B6AD884AE64}"/>
              </a:ext>
            </a:extLst>
          </p:cNvPr>
          <p:cNvSpPr/>
          <p:nvPr/>
        </p:nvSpPr>
        <p:spPr>
          <a:xfrm>
            <a:off x="-970252" y="9719678"/>
            <a:ext cx="2033560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254E2D7-7233-6E8F-63DA-8577373DD969}"/>
              </a:ext>
            </a:extLst>
          </p:cNvPr>
          <p:cNvSpPr txBox="1"/>
          <p:nvPr/>
        </p:nvSpPr>
        <p:spPr>
          <a:xfrm>
            <a:off x="1376087" y="280100"/>
            <a:ext cx="150931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Frutiger Bold"/>
                <a:cs typeface="Arial" panose="020B0604020202020204" pitchFamily="34" charset="0"/>
                <a:sym typeface="Frutiger Bold"/>
              </a:rPr>
              <a:t>Blue is for recycling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B48C8-B091-3B09-327C-0021384F124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4263" y="7961795"/>
            <a:ext cx="2064669" cy="22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C00BF67F-7B8C-2C4E-7EA5-B69EB593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group of trash cans with different colors&#10;&#10;AI-generated content may be incorrect.">
            <a:extLst>
              <a:ext uri="{FF2B5EF4-FFF2-40B4-BE49-F238E27FC236}">
                <a16:creationId xmlns:a16="http://schemas.microsoft.com/office/drawing/2014/main" id="{C072A5D4-7959-8C58-24E4-CD2A212D50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9" y="1830162"/>
            <a:ext cx="4418799" cy="6131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DACED-0854-852E-D8E3-1FCE353E3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998" y="1541654"/>
            <a:ext cx="10745002" cy="85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6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678</TotalTime>
  <Words>748</Words>
  <Application>Microsoft Office PowerPoint</Application>
  <PresentationFormat>Custom</PresentationFormat>
  <Paragraphs>138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Frutiger Bold</vt:lpstr>
      <vt:lpstr>Times New Roman</vt:lpstr>
      <vt:lpstr>Wingdings</vt:lpstr>
      <vt:lpstr>Calibri Light</vt:lpstr>
      <vt:lpstr>Calibri</vt:lpstr>
      <vt:lpstr>Symbol</vt:lpstr>
      <vt:lpstr>Aptos</vt:lpstr>
      <vt:lpstr>Arial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empty compost. No bags. Line inside containers with plastic bags, but empty materials loose in outside carts and throw the plastic bag away.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Way Public Works Template</dc:title>
  <dc:creator>Chelsea Brown</dc:creator>
  <cp:lastModifiedBy>Chelsea Brown</cp:lastModifiedBy>
  <cp:revision>28</cp:revision>
  <dcterms:created xsi:type="dcterms:W3CDTF">2006-08-16T00:00:00Z</dcterms:created>
  <dcterms:modified xsi:type="dcterms:W3CDTF">2025-08-11T15:11:21Z</dcterms:modified>
  <dc:identifier>DAGjZyQsU3U</dc:identifier>
</cp:coreProperties>
</file>